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drawings/drawing3.xml" ContentType="application/vnd.openxmlformats-officedocument.drawingml.chartshapes+xml"/>
  <Override PartName="/ppt/charts/chart8.xml" ContentType="application/vnd.openxmlformats-officedocument.drawingml.chart+xml"/>
  <Override PartName="/ppt/drawings/drawing4.xml" ContentType="application/vnd.openxmlformats-officedocument.drawingml.chartshapes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71" r:id="rId2"/>
    <p:sldId id="305" r:id="rId3"/>
    <p:sldId id="306" r:id="rId4"/>
    <p:sldId id="307" r:id="rId5"/>
    <p:sldId id="309" r:id="rId6"/>
    <p:sldId id="302" r:id="rId7"/>
    <p:sldId id="312" r:id="rId8"/>
    <p:sldId id="313" r:id="rId9"/>
    <p:sldId id="311" r:id="rId10"/>
    <p:sldId id="314" r:id="rId11"/>
    <p:sldId id="315" r:id="rId12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0B98A87A-969D-483E-8D1A-F489097E5C70}">
          <p14:sldIdLst>
            <p14:sldId id="271"/>
            <p14:sldId id="305"/>
            <p14:sldId id="306"/>
            <p14:sldId id="307"/>
            <p14:sldId id="309"/>
            <p14:sldId id="302"/>
            <p14:sldId id="312"/>
            <p14:sldId id="313"/>
            <p14:sldId id="311"/>
            <p14:sldId id="314"/>
            <p14:sldId id="31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FF"/>
    <a:srgbClr val="CC99FF"/>
    <a:srgbClr val="CCECFF"/>
    <a:srgbClr val="996600"/>
    <a:srgbClr val="FFCC66"/>
    <a:srgbClr val="CC3399"/>
    <a:srgbClr val="FF9999"/>
    <a:srgbClr val="99CC00"/>
    <a:srgbClr val="009999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4" autoAdjust="0"/>
    <p:restoredTop sz="94171" autoAdjust="0"/>
  </p:normalViewPr>
  <p:slideViewPr>
    <p:cSldViewPr>
      <p:cViewPr>
        <p:scale>
          <a:sx n="87" d="100"/>
          <a:sy n="87" d="100"/>
        </p:scale>
        <p:origin x="-1330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urz-401-05\Obmen_Gulmira\&#1040;&#1085;&#1091;&#1072;&#1088;\&#1040;&#1084;&#1085;&#1080;&#1089;&#1090;&#1080;&#1103;\90077%20&#1085;&#1072;%20070819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auzakbaev\Desktop\1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auzakbaev\Desktop\&#1044;&#1086;&#1082;&#1083;&#1072;&#1076;%20&#1072;&#1084;&#1085;&#1080;&#1089;&#1090;&#1080;&#1103;%201408\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adikbaeva\Desktop\88\&#1086;&#1082;&#1101;&#1076;\01102018\&#1076;&#1083;&#1103;%20&#1089;&#1083;&#1072;&#1081;&#1076;&#1072;%20&#1054;&#1050;&#1069;&#1044;_&#1053;&#1047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uzakbaev\Desktop\&#1044;&#1086;&#1082;&#1083;&#1072;&#1076;%20&#1072;&#1084;&#1085;&#1080;&#1089;&#1090;&#1080;&#1103;%201408\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uzakbaev\Desktop\&#1044;&#1086;&#1082;&#1083;&#1072;&#1076;%20&#1072;&#1084;&#1085;&#1080;&#1089;&#1090;&#1080;&#1103;%201408\1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1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auzakbaev\Desktop\&#1044;&#1086;&#1082;&#1083;&#1072;&#1076;%20&#1072;&#1084;&#1085;&#1080;&#1089;&#1090;&#1080;&#1103;%201408\1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doughnutChart>
        <c:varyColors val="1"/>
        <c:ser>
          <c:idx val="0"/>
          <c:order val="0"/>
          <c:dLbls>
            <c:dLbl>
              <c:idx val="0"/>
              <c:layout>
                <c:manualLayout>
                  <c:x val="0.1929682522813411"/>
                  <c:y val="3.0753345123062055E-2"/>
                </c:manualLayout>
              </c:layout>
              <c:tx>
                <c:rich>
                  <a:bodyPr/>
                  <a:lstStyle/>
                  <a:p>
                    <a:pPr>
                      <a:defRPr sz="1400" b="1"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ru-RU" dirty="0"/>
                      <a:t>Недоимка 210,3 млрд.тенге 
62%</a:t>
                    </a: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21944444444444444"/>
                  <c:y val="7.1644042232277522E-2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7499999999999999"/>
                  <c:y val="-0.12066365007541474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'[90077 на 070819.xlsx]Лист5'!$A$6:$A$8</c:f>
              <c:strCache>
                <c:ptCount val="3"/>
                <c:pt idx="0">
                  <c:v>Недоимка 210,3 млрд.тенге </c:v>
                </c:pt>
                <c:pt idx="1">
                  <c:v>Пеня 122,8 млрд.тенге </c:v>
                </c:pt>
                <c:pt idx="2">
                  <c:v> Штраф 7,3 млрд.тенге </c:v>
                </c:pt>
              </c:strCache>
            </c:strRef>
          </c:cat>
          <c:val>
            <c:numRef>
              <c:f>'[90077 на 070819.xlsx]Лист5'!$B$6:$B$8</c:f>
              <c:numCache>
                <c:formatCode>#,##0</c:formatCode>
                <c:ptCount val="3"/>
                <c:pt idx="0">
                  <c:v>210386</c:v>
                </c:pt>
                <c:pt idx="1">
                  <c:v>122860</c:v>
                </c:pt>
                <c:pt idx="2">
                  <c:v>7354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299"/>
        <c:holeSize val="50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40"/>
      <c:rotY val="50"/>
      <c:depthPercent val="10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spPr>
            <a:solidFill>
              <a:schemeClr val="accent1"/>
            </a:solidFill>
          </c:spPr>
          <c:explosion val="25"/>
          <c:dPt>
            <c:idx val="0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3.458987536737549E-2"/>
                  <c:y val="9.078060527387796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5.8705947684683103E-2"/>
                  <c:y val="-9.845640932683895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000"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Лист2!$C$19:$C$20</c:f>
              <c:strCache>
                <c:ptCount val="2"/>
                <c:pt idx="0">
                  <c:v>Применили налоговую амнистию 41 080 НП;</c:v>
                </c:pt>
                <c:pt idx="1">
                  <c:v>Остаток 48 997 НП;</c:v>
                </c:pt>
              </c:strCache>
            </c:strRef>
          </c:cat>
          <c:val>
            <c:numRef>
              <c:f>Лист2!$D$19:$D$20</c:f>
              <c:numCache>
                <c:formatCode>General</c:formatCode>
                <c:ptCount val="2"/>
                <c:pt idx="0">
                  <c:v>41080</c:v>
                </c:pt>
                <c:pt idx="1">
                  <c:v>48997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scene3d>
          <a:camera prst="orthographicFront"/>
          <a:lightRig rig="threePt" dir="t"/>
        </a:scene3d>
      </c:spPr>
    </c:plotArea>
    <c:plotVisOnly val="1"/>
    <c:dispBlanksAs val="zero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21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846564434017141"/>
          <c:y val="0.14110534955372125"/>
          <c:w val="0.68566237738290503"/>
          <c:h val="0.68410121104704091"/>
        </c:manualLayout>
      </c:layout>
      <c:pie3DChart>
        <c:varyColors val="1"/>
        <c:ser>
          <c:idx val="0"/>
          <c:order val="0"/>
          <c:spPr>
            <a:solidFill>
              <a:srgbClr val="FFFF00"/>
            </a:solidFill>
          </c:spPr>
          <c:explosion val="15"/>
          <c:dPt>
            <c:idx val="1"/>
            <c:bubble3D val="0"/>
            <c:spPr>
              <a:solidFill>
                <a:schemeClr val="accent1"/>
              </a:solidFill>
            </c:spPr>
          </c:dPt>
          <c:dLbls>
            <c:dLbl>
              <c:idx val="0"/>
              <c:layout>
                <c:manualLayout>
                  <c:x val="-7.6634295713035872E-2"/>
                  <c:y val="-3.456073199183434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9.4025809273840799E-2"/>
                  <c:y val="-5.085411198600176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96,3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0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Лист2!$C$26:$C$27</c:f>
              <c:strCache>
                <c:ptCount val="2"/>
                <c:pt idx="0">
                  <c:v>Применили налоговую амнистию 41 080 НП;</c:v>
                </c:pt>
                <c:pt idx="1">
                  <c:v>Остаток 48 997 НП;</c:v>
                </c:pt>
              </c:strCache>
            </c:strRef>
          </c:cat>
          <c:val>
            <c:numRef>
              <c:f>Лист2!$D$26:$D$27</c:f>
              <c:numCache>
                <c:formatCode>General</c:formatCode>
                <c:ptCount val="2"/>
                <c:pt idx="0">
                  <c:v>7805066</c:v>
                </c:pt>
                <c:pt idx="1">
                  <c:v>202581837.59999999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78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1347411056851611"/>
          <c:w val="1"/>
          <c:h val="0.5776789592080428"/>
        </c:manualLayout>
      </c:layout>
      <c:pie3DChart>
        <c:varyColors val="1"/>
        <c:ser>
          <c:idx val="0"/>
          <c:order val="0"/>
          <c:explosion val="26"/>
          <c:dPt>
            <c:idx val="0"/>
            <c:bubble3D val="0"/>
            <c:explosion val="12"/>
            <c:spPr>
              <a:solidFill>
                <a:schemeClr val="accent2"/>
              </a:solidFill>
            </c:spPr>
          </c:dPt>
          <c:dPt>
            <c:idx val="1"/>
            <c:bubble3D val="0"/>
            <c:explosion val="16"/>
            <c:spPr>
              <a:solidFill>
                <a:schemeClr val="accent1"/>
              </a:solidFill>
            </c:spPr>
          </c:dPt>
          <c:dPt>
            <c:idx val="4"/>
            <c:bubble3D val="0"/>
            <c:spPr>
              <a:solidFill>
                <a:schemeClr val="accent6"/>
              </a:solidFill>
            </c:spPr>
          </c:dPt>
          <c:dPt>
            <c:idx val="5"/>
            <c:bubble3D val="0"/>
            <c:spPr>
              <a:solidFill>
                <a:schemeClr val="accent5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98,1 млрд.</a:t>
                    </a:r>
                    <a:r>
                      <a:rPr lang="ru-RU" sz="120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 тенге (29,3</a:t>
                    </a:r>
                    <a:r>
                      <a:rPr lang="en-US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%</a:t>
                    </a:r>
                    <a:r>
                      <a:rPr lang="ru-RU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)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244792213473316"/>
                  <c:y val="-8.4324205650335007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123,3 млрд.</a:t>
                    </a:r>
                    <a:r>
                      <a:rPr lang="ru-RU" sz="120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 тенге </a:t>
                    </a:r>
                    <a:r>
                      <a:rPr lang="ru-RU" sz="1200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               (</a:t>
                    </a:r>
                    <a:r>
                      <a:rPr lang="ru-RU" sz="120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36,9 </a:t>
                    </a:r>
                    <a:r>
                      <a:rPr lang="en-US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%</a:t>
                    </a:r>
                    <a:r>
                      <a:rPr lang="ru-RU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)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8.0669947506561701E-2"/>
                  <c:y val="-6.4115411786468063E-3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31,2 млрд. тенге (9,3</a:t>
                    </a:r>
                    <a:r>
                      <a:rPr lang="en-US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%</a:t>
                    </a:r>
                    <a:r>
                      <a:rPr lang="ru-RU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)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8.1230314960629935E-2"/>
                  <c:y val="7.0096869084967581E-3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35,7 млрд. тенге (10,7</a:t>
                    </a:r>
                    <a:r>
                      <a:rPr lang="en-US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%</a:t>
                    </a:r>
                    <a:r>
                      <a:rPr lang="ru-RU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)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9.5593175853018367E-2"/>
                  <c:y val="-4.1327401767481092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17,9 млрд. тенге (5,4</a:t>
                    </a:r>
                    <a:r>
                      <a:rPr lang="en-US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%</a:t>
                    </a:r>
                    <a:r>
                      <a:rPr lang="ru-RU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)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1.6666666666666569E-2"/>
                  <c:y val="-1.3770223044184821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28,2</a:t>
                    </a:r>
                    <a:r>
                      <a:rPr lang="ru-RU" sz="120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 млрд. тенге (8</a:t>
                    </a:r>
                    <a:r>
                      <a:rPr lang="ru-RU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,4</a:t>
                    </a:r>
                    <a:r>
                      <a:rPr lang="en-US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%</a:t>
                    </a:r>
                    <a:r>
                      <a:rPr lang="ru-RU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)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сумма!$A$2:$A$7</c:f>
              <c:strCache>
                <c:ptCount val="6"/>
                <c:pt idx="0">
                  <c:v>Строительство</c:v>
                </c:pt>
                <c:pt idx="1">
                  <c:v>Оптовая и розничная торговля</c:v>
                </c:pt>
                <c:pt idx="2">
                  <c:v>Предоставление услуг</c:v>
                </c:pt>
                <c:pt idx="3">
                  <c:v>Горнодобывающая промышленность</c:v>
                </c:pt>
                <c:pt idx="4">
                  <c:v>Обрабатывающая промышленность</c:v>
                </c:pt>
                <c:pt idx="5">
                  <c:v>Прочие</c:v>
                </c:pt>
              </c:strCache>
            </c:strRef>
          </c:cat>
          <c:val>
            <c:numRef>
              <c:f>сумма!$B$2:$B$7</c:f>
              <c:numCache>
                <c:formatCode>#,##0</c:formatCode>
                <c:ptCount val="6"/>
                <c:pt idx="0">
                  <c:v>98106.750554769882</c:v>
                </c:pt>
                <c:pt idx="1">
                  <c:v>123298.309398172</c:v>
                </c:pt>
                <c:pt idx="2">
                  <c:v>31199.205795390404</c:v>
                </c:pt>
                <c:pt idx="3">
                  <c:v>35703.973670220003</c:v>
                </c:pt>
                <c:pt idx="4">
                  <c:v>17955.63740675</c:v>
                </c:pt>
                <c:pt idx="5">
                  <c:v>28189.765827089999</c:v>
                </c:pt>
              </c:numCache>
            </c:numRef>
          </c:val>
        </c:ser>
        <c:ser>
          <c:idx val="1"/>
          <c:order val="1"/>
          <c:explosion val="25"/>
          <c:cat>
            <c:strRef>
              <c:f>сумма!$A$2:$A$7</c:f>
              <c:strCache>
                <c:ptCount val="6"/>
                <c:pt idx="0">
                  <c:v>Строительство</c:v>
                </c:pt>
                <c:pt idx="1">
                  <c:v>Оптовая и розничная торговля</c:v>
                </c:pt>
                <c:pt idx="2">
                  <c:v>Предоставление услуг</c:v>
                </c:pt>
                <c:pt idx="3">
                  <c:v>Горнодобывающая промышленность</c:v>
                </c:pt>
                <c:pt idx="4">
                  <c:v>Обрабатывающая промышленность</c:v>
                </c:pt>
                <c:pt idx="5">
                  <c:v>Прочие</c:v>
                </c:pt>
              </c:strCache>
            </c:strRef>
          </c:cat>
          <c:val>
            <c:numRef>
              <c:f>сумма!$C$3:$C$7</c:f>
              <c:numCache>
                <c:formatCode>#,##0.0</c:formatCode>
                <c:ptCount val="5"/>
                <c:pt idx="0">
                  <c:v>36.865590226601228</c:v>
                </c:pt>
                <c:pt idx="1">
                  <c:v>9.328409625909412</c:v>
                </c:pt>
                <c:pt idx="2">
                  <c:v>10.675313142673179</c:v>
                </c:pt>
                <c:pt idx="3">
                  <c:v>5.368647584266812</c:v>
                </c:pt>
                <c:pt idx="4">
                  <c:v>8.4286018246147449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b"/>
      <c:layout>
        <c:manualLayout>
          <c:xMode val="edge"/>
          <c:yMode val="edge"/>
          <c:x val="0.13801443569553809"/>
          <c:y val="0.61783597312735061"/>
          <c:w val="0.75730424321959766"/>
          <c:h val="0.35285935498556087"/>
        </c:manualLayout>
      </c:layout>
      <c:overlay val="0"/>
      <c:txPr>
        <a:bodyPr/>
        <a:lstStyle/>
        <a:p>
          <a:pPr>
            <a:defRPr sz="1200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5"/>
      <c:rotY val="3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explosion val="24"/>
          </c:dPt>
          <c:dPt>
            <c:idx val="1"/>
            <c:bubble3D val="0"/>
            <c:explosion val="3"/>
          </c:dPt>
          <c:dPt>
            <c:idx val="2"/>
            <c:bubble3D val="0"/>
            <c:explosion val="35"/>
          </c:dPt>
          <c:dLbls>
            <c:dLbl>
              <c:idx val="0"/>
              <c:layout>
                <c:manualLayout>
                  <c:x val="-5.3905254545796075E-2"/>
                  <c:y val="0.21533107870474111"/>
                </c:manualLayout>
              </c:layout>
              <c:tx>
                <c:rich>
                  <a:bodyPr/>
                  <a:lstStyle/>
                  <a:p>
                    <a:r>
                      <a:rPr lang="ru-RU" b="0" dirty="0" smtClean="0"/>
                      <a:t>НДС 93,6</a:t>
                    </a:r>
                    <a:r>
                      <a:rPr lang="ru-RU" b="0" baseline="0" dirty="0" smtClean="0"/>
                      <a:t> млрд. тенге</a:t>
                    </a:r>
                    <a:r>
                      <a:rPr lang="ru-RU" b="0" dirty="0"/>
                      <a:t>
44%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2.2157520618631004E-2"/>
                  <c:y val="-0.34023417680795959"/>
                </c:manualLayout>
              </c:layout>
              <c:tx>
                <c:rich>
                  <a:bodyPr/>
                  <a:lstStyle/>
                  <a:p>
                    <a:r>
                      <a:rPr lang="ru-RU" b="0" dirty="0" smtClean="0"/>
                      <a:t>КПН 90 млрд. тенге</a:t>
                    </a:r>
                    <a:r>
                      <a:rPr lang="ru-RU" b="0" dirty="0"/>
                      <a:t>
43%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21391570309520822"/>
                  <c:y val="2.6788430460932561E-3"/>
                </c:manualLayout>
              </c:layout>
              <c:tx>
                <c:rich>
                  <a:bodyPr/>
                  <a:lstStyle/>
                  <a:p>
                    <a:r>
                      <a:rPr lang="ru-RU" b="0" dirty="0" smtClean="0"/>
                      <a:t>Прочие 26,9</a:t>
                    </a:r>
                    <a:r>
                      <a:rPr lang="ru-RU" b="0" baseline="0" dirty="0" smtClean="0"/>
                      <a:t> млрд. тенге</a:t>
                    </a:r>
                    <a:r>
                      <a:rPr lang="ru-RU" b="0" dirty="0"/>
                      <a:t>
13%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Лист2!$D$56:$D$58</c:f>
              <c:strCache>
                <c:ptCount val="3"/>
                <c:pt idx="0">
                  <c:v>НДС</c:v>
                </c:pt>
                <c:pt idx="1">
                  <c:v>КПН</c:v>
                </c:pt>
                <c:pt idx="2">
                  <c:v>Прочие</c:v>
                </c:pt>
              </c:strCache>
            </c:strRef>
          </c:cat>
          <c:val>
            <c:numRef>
              <c:f>Лист2!$E$56:$E$58</c:f>
              <c:numCache>
                <c:formatCode>#,##0</c:formatCode>
                <c:ptCount val="3"/>
                <c:pt idx="0">
                  <c:v>93387218804.929947</c:v>
                </c:pt>
                <c:pt idx="1">
                  <c:v>90066462723.860031</c:v>
                </c:pt>
                <c:pt idx="2">
                  <c:v>26933222115.777954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50"/>
      <c:rotY val="359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199970565304506"/>
          <c:y val="3.8662406089050021E-2"/>
          <c:w val="0.81141325696214228"/>
          <c:h val="0.81673078944426736"/>
        </c:manualLayout>
      </c:layout>
      <c:pie3DChart>
        <c:varyColors val="1"/>
        <c:ser>
          <c:idx val="0"/>
          <c:order val="0"/>
          <c:explosion val="26"/>
          <c:dPt>
            <c:idx val="0"/>
            <c:bubble3D val="0"/>
            <c:explosion val="0"/>
          </c:dPt>
          <c:dLbls>
            <c:dLbl>
              <c:idx val="0"/>
              <c:layout>
                <c:manualLayout>
                  <c:x val="0.12916463682150001"/>
                  <c:y val="0.1150743863149868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136</a:t>
                    </a:r>
                    <a:r>
                      <a:rPr lang="ru-RU" baseline="0" dirty="0" smtClean="0"/>
                      <a:t> млрд.тенге </a:t>
                    </a:r>
                    <a:r>
                      <a:rPr lang="en-US" dirty="0" smtClean="0"/>
                      <a:t>65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3.992057289604805E-2"/>
                  <c:y val="1.3213852522060627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74 млрд.тенге </a:t>
                    </a:r>
                  </a:p>
                  <a:p>
                    <a:r>
                      <a:rPr lang="en-US" dirty="0" smtClean="0"/>
                      <a:t>35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Лист2!$C$42:$C$43</c:f>
              <c:strCache>
                <c:ptCount val="2"/>
                <c:pt idx="0">
                  <c:v>не благонадежные</c:v>
                </c:pt>
                <c:pt idx="1">
                  <c:v>ост</c:v>
                </c:pt>
              </c:strCache>
            </c:strRef>
          </c:cat>
          <c:val>
            <c:numRef>
              <c:f>Лист2!$D$42:$D$43</c:f>
              <c:numCache>
                <c:formatCode>General</c:formatCode>
                <c:ptCount val="2"/>
                <c:pt idx="0">
                  <c:v>136</c:v>
                </c:pt>
                <c:pt idx="1">
                  <c:v>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207000006550636E-2"/>
          <c:y val="0.24910693999657468"/>
          <c:w val="0.75340691877869992"/>
          <c:h val="0.7508930600034252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Сумма налоговой задолженности</c:v>
                </c:pt>
              </c:strCache>
            </c:strRef>
          </c:tx>
          <c:dPt>
            <c:idx val="0"/>
            <c:bubble3D val="0"/>
            <c:explosion val="11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spPr>
              <a:solidFill>
                <a:schemeClr val="accent2"/>
              </a:solidFill>
            </c:spPr>
          </c:dPt>
          <c:cat>
            <c:strRef>
              <c:f>Лист1!$A$2:$A$3</c:f>
              <c:strCache>
                <c:ptCount val="2"/>
                <c:pt idx="0">
                  <c:v>Основной долг</c:v>
                </c:pt>
                <c:pt idx="1">
                  <c:v>Пеня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14.3</c:v>
                </c:pt>
                <c:pt idx="1">
                  <c:v>6.6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8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039589232648721"/>
          <c:y val="0.20203107557259045"/>
          <c:w val="0.68979156631927707"/>
          <c:h val="0.68622271473299934"/>
        </c:manualLayout>
      </c:layout>
      <c:pie3D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8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chemeClr val="accent2"/>
              </a:solidFill>
            </c:spPr>
          </c:dPt>
          <c:dPt>
            <c:idx val="3"/>
            <c:bubble3D val="0"/>
            <c:explosion val="22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-4.3722112860892386E-2"/>
                  <c:y val="-0.222959682123067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8335083114610672E-2"/>
                  <c:y val="0.108673447069116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24189795905030156"/>
                  <c:y val="-5.22357101195683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9848643919510058E-2"/>
                  <c:y val="-4.19550160396617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val>
            <c:numRef>
              <c:f>Лист2!$J$14:$J$17</c:f>
              <c:numCache>
                <c:formatCode>0.0%</c:formatCode>
                <c:ptCount val="4"/>
                <c:pt idx="0">
                  <c:v>6.7000000000000004E-2</c:v>
                </c:pt>
                <c:pt idx="1">
                  <c:v>0.113</c:v>
                </c:pt>
                <c:pt idx="2" formatCode="0%">
                  <c:v>0.12</c:v>
                </c:pt>
                <c:pt idx="3" formatCode="0%">
                  <c:v>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0.04639</cdr:x>
      <cdr:y>0.0206</cdr:y>
    </cdr:from>
    <cdr:to>
      <cdr:x>0.60519</cdr:x>
      <cdr:y>0.1256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77104" y="84548"/>
          <a:ext cx="2133286" cy="4309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>
              <a:latin typeface="Arial" pitchFamily="34" charset="0"/>
              <a:cs typeface="Arial" pitchFamily="34" charset="0"/>
            </a:rPr>
            <a:t>Остаток 48 997 </a:t>
          </a:r>
          <a:r>
            <a:rPr lang="ru-RU" sz="1400" b="1" dirty="0" smtClean="0">
              <a:latin typeface="Arial" pitchFamily="34" charset="0"/>
              <a:cs typeface="Arial" pitchFamily="34" charset="0"/>
            </a:rPr>
            <a:t>НП</a:t>
          </a:r>
          <a:endParaRPr lang="ru-RU" sz="14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0.06012</cdr:x>
      <cdr:y>0.05898</cdr:y>
    </cdr:from>
    <cdr:to>
      <cdr:x>0.62626</cdr:x>
      <cdr:y>0.15425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4381" y="266824"/>
          <a:ext cx="2772119" cy="4309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>
              <a:latin typeface="Arial" pitchFamily="34" charset="0"/>
              <a:cs typeface="Arial" pitchFamily="34" charset="0"/>
            </a:rPr>
            <a:t>Остаток </a:t>
          </a:r>
          <a:r>
            <a:rPr lang="ru-RU" sz="1400" b="1" dirty="0" smtClean="0">
              <a:latin typeface="Arial" pitchFamily="34" charset="0"/>
              <a:cs typeface="Arial" pitchFamily="34" charset="0"/>
            </a:rPr>
            <a:t>202,5 млрд. тенге</a:t>
          </a:r>
          <a:endParaRPr lang="ru-RU" sz="1400" b="1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0.82491</cdr:y>
    </cdr:from>
    <cdr:to>
      <cdr:x>0.98622</cdr:x>
      <cdr:y>0.92017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0" y="3731772"/>
          <a:ext cx="4829081" cy="4309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>
              <a:latin typeface="Arial" pitchFamily="34" charset="0"/>
              <a:cs typeface="Arial" pitchFamily="34" charset="0"/>
            </a:rPr>
            <a:t>Применили налоговую амнистию </a:t>
          </a:r>
          <a:r>
            <a:rPr lang="ru-RU" sz="1400" b="1" dirty="0" smtClean="0">
              <a:latin typeface="Arial" pitchFamily="34" charset="0"/>
              <a:cs typeface="Arial" pitchFamily="34" charset="0"/>
            </a:rPr>
            <a:t>7,8 млрд. тенге</a:t>
          </a:r>
          <a:endParaRPr lang="ru-RU" sz="14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0.32695</cdr:y>
    </cdr:from>
    <cdr:to>
      <cdr:x>0.92453</cdr:x>
      <cdr:y>0.47081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-241877" y="1800199"/>
          <a:ext cx="3528393" cy="79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kk-KZ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32% </a:t>
          </a:r>
        </a:p>
        <a:p xmlns:a="http://schemas.openxmlformats.org/drawingml/2006/main">
          <a:pPr algn="ctr"/>
          <a:r>
            <a:rPr lang="kk-KZ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Пеня - 6,6 млрд. тенге</a:t>
          </a:r>
          <a:endParaRPr lang="ru-RU" sz="16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0.04026</cdr:x>
      <cdr:y>0.82874</cdr:y>
    </cdr:from>
    <cdr:to>
      <cdr:x>0.94593</cdr:x>
      <cdr:y>0.95469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153659" y="4563107"/>
          <a:ext cx="3456413" cy="693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kk-KZ" sz="20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rPr>
            <a:t>68%</a:t>
          </a:r>
        </a:p>
        <a:p xmlns:a="http://schemas.openxmlformats.org/drawingml/2006/main">
          <a:pPr algn="ctr"/>
          <a:r>
            <a:rPr lang="kk-KZ" sz="1600" b="1" dirty="0" smtClean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rPr>
            <a:t>Недоимка -14,3 млрд. тенге</a:t>
          </a:r>
          <a:endParaRPr lang="ru-RU" sz="1600" b="1" dirty="0">
            <a:solidFill>
              <a:srgbClr val="002060"/>
            </a:solidFill>
            <a:latin typeface="Arial" pitchFamily="34" charset="0"/>
            <a:ea typeface="Tahoma" panose="020B0604030504040204" pitchFamily="34" charset="0"/>
            <a:cs typeface="Arial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0.6405</cdr:x>
      <cdr:y>0.69371</cdr:y>
    </cdr:from>
    <cdr:to>
      <cdr:x>0.94759</cdr:x>
      <cdr:y>0.79316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074418" y="3220161"/>
          <a:ext cx="1473993" cy="4616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 smtClean="0">
              <a:latin typeface="Arial" pitchFamily="34" charset="0"/>
              <a:cs typeface="Arial" pitchFamily="34" charset="0"/>
            </a:rPr>
            <a:t>прочие налоги – </a:t>
          </a:r>
        </a:p>
        <a:p xmlns:a="http://schemas.openxmlformats.org/drawingml/2006/main">
          <a:r>
            <a:rPr lang="ru-RU" sz="1200" b="1" dirty="0" smtClean="0">
              <a:latin typeface="Arial" pitchFamily="34" charset="0"/>
              <a:cs typeface="Arial" pitchFamily="34" charset="0"/>
            </a:rPr>
            <a:t>2,6 млрд.тенге</a:t>
          </a:r>
          <a:endParaRPr lang="ru-RU" sz="12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713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3713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DF7DCD6B-F2B0-4C32-999E-973CEF638EE2}" type="datetimeFigureOut">
              <a:rPr lang="ru-RU" smtClean="0"/>
              <a:pPr/>
              <a:t>14.08.2019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2" rIns="91425" bIns="45712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3"/>
          </a:xfrm>
          <a:prstGeom prst="rect">
            <a:avLst/>
          </a:prstGeom>
        </p:spPr>
        <p:txBody>
          <a:bodyPr vert="horz" lIns="91425" tIns="45712" rIns="91425" bIns="45712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5"/>
            <a:ext cx="2945659" cy="493713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8825"/>
            <a:ext cx="2945659" cy="493713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ED890A33-0978-4447-B49D-B5BE643575F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7553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31863" y="741363"/>
            <a:ext cx="4933950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51ADB-61B6-4175-9DA0-8837751921C2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75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A7BF6-C695-4CA7-961E-4467D8885B67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6562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A7BF6-C695-4CA7-961E-4467D8885B67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6562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A7BF6-C695-4CA7-961E-4467D8885B67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6562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A7BF6-C695-4CA7-961E-4467D8885B67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65623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31863" y="741363"/>
            <a:ext cx="4933950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51ADB-61B6-4175-9DA0-8837751921C2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757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A7BF6-C695-4CA7-961E-4467D8885B67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65623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A7BF6-C695-4CA7-961E-4467D8885B67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6562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124B-DC58-41EE-A9C0-B499D6AA85A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E56A-579D-4E7D-B961-DE27EC745A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71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0CAED-3A46-42B3-B17D-FBE67CA8CF4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E56A-579D-4E7D-B961-DE27EC745A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749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3E03D-FF84-4F98-A24B-6DD6A06A044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E56A-579D-4E7D-B961-DE27EC745A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58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7FD3-89BA-4B12-A963-F34EC69C511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E56A-579D-4E7D-B961-DE27EC745A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551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7111-F40D-4770-B5AA-6F3F681C9BC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E56A-579D-4E7D-B961-DE27EC745A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443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B8DB-6B0E-420D-9EB2-F73E991C445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E56A-579D-4E7D-B961-DE27EC745A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48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460D-C40F-4395-AD51-7F3DCC17240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E56A-579D-4E7D-B961-DE27EC745A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739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4BF5-44BB-4691-B872-BF9893697D7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E56A-579D-4E7D-B961-DE27EC745A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252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BF303-B178-4866-80FB-3E8C561336D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E56A-579D-4E7D-B961-DE27EC745A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360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85F8-7AE4-48C4-AA36-37A8E44E64F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E56A-579D-4E7D-B961-DE27EC745A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12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C530-6F75-4F02-B4C4-FBFA79285E8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E56A-579D-4E7D-B961-DE27EC745A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135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6CF4C-ABD1-486F-85E9-1D360912B79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14.08.2019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0E56A-579D-4E7D-B961-DE27EC745A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979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6" Type="http://schemas.openxmlformats.org/officeDocument/2006/relationships/chart" Target="../charts/chart9.xml"/><Relationship Id="rId5" Type="http://schemas.openxmlformats.org/officeDocument/2006/relationships/chart" Target="../charts/chart8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Box 85"/>
          <p:cNvSpPr txBox="1"/>
          <p:nvPr/>
        </p:nvSpPr>
        <p:spPr>
          <a:xfrm>
            <a:off x="5912914" y="8174951"/>
            <a:ext cx="8876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solidFill>
                  <a:prstClr val="black"/>
                </a:solidFill>
              </a:rPr>
              <a:t>Банки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1520" y="5826750"/>
            <a:ext cx="8640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3600" b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ru-RU" sz="1600" dirty="0"/>
              <a:t>г. Нур-Султан, </a:t>
            </a:r>
            <a:r>
              <a:rPr lang="ru-RU" sz="1600" dirty="0" smtClean="0"/>
              <a:t>август </a:t>
            </a:r>
            <a:r>
              <a:rPr lang="ru-RU" sz="1600" dirty="0"/>
              <a:t>2019 года</a:t>
            </a:r>
          </a:p>
        </p:txBody>
      </p:sp>
      <p:pic>
        <p:nvPicPr>
          <p:cNvPr id="5" name="Рисунок 4" descr="LOGO MGD (2)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707904" y="188640"/>
            <a:ext cx="1656184" cy="1512168"/>
          </a:xfrm>
          <a:prstGeom prst="rect">
            <a:avLst/>
          </a:prstGeom>
          <a:ln w="127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2" name="TextBox 1"/>
          <p:cNvSpPr txBox="1"/>
          <p:nvPr/>
        </p:nvSpPr>
        <p:spPr>
          <a:xfrm>
            <a:off x="539552" y="2204864"/>
            <a:ext cx="8208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НАЛОГОВАЯ АМНИСТИЯ ДЛЯ СУБЪЕКТОВ МАЛОГО И СРЕДНЕГО БИЗНЕСА</a:t>
            </a:r>
            <a:r>
              <a:rPr lang="ru-RU" sz="3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А </a:t>
            </a:r>
            <a:r>
              <a:rPr lang="ru-RU" sz="3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ТАКЖЕ ФИЗИЧЕСКИХ ЛИЦ</a:t>
            </a:r>
          </a:p>
        </p:txBody>
      </p:sp>
    </p:spTree>
    <p:extLst>
      <p:ext uri="{BB962C8B-B14F-4D97-AF65-F5344CB8AC3E}">
        <p14:creationId xmlns:p14="http://schemas.microsoft.com/office/powerpoint/2010/main" val="129236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LOGO MGD (2)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1877" y="188640"/>
            <a:ext cx="1089763" cy="864096"/>
          </a:xfrm>
          <a:prstGeom prst="rect">
            <a:avLst/>
          </a:prstGeom>
          <a:ln w="127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7" name="Заголовок 24"/>
          <p:cNvSpPr>
            <a:spLocks noGrp="1"/>
          </p:cNvSpPr>
          <p:nvPr>
            <p:ph type="title"/>
          </p:nvPr>
        </p:nvSpPr>
        <p:spPr>
          <a:xfrm>
            <a:off x="1475656" y="188640"/>
            <a:ext cx="7416824" cy="845592"/>
          </a:xfrm>
          <a:solidFill>
            <a:schemeClr val="accent1">
              <a:lumMod val="60000"/>
              <a:lumOff val="40000"/>
            </a:schemeClr>
          </a:solidFill>
        </p:spPr>
        <p:txBody>
          <a:bodyPr anchor="ctr">
            <a:normAutofit/>
          </a:bodyPr>
          <a:lstStyle/>
          <a:p>
            <a:pPr algn="ctr"/>
            <a:r>
              <a:rPr lang="ru-RU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РЕСУРСЫ ДЛЯ ПОЛУЧЕНИЯ ИНФОРМАЦИИ</a:t>
            </a:r>
            <a:endParaRPr lang="ru-RU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2551837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Интернет-ресурс </a:t>
            </a:r>
          </a:p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Комитета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государственных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доходов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- kgd.gov.kz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2006" y="4221088"/>
            <a:ext cx="91460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Телефон контакт-центра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1414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976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LOGO MGD (2)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1877" y="188640"/>
            <a:ext cx="1089763" cy="864096"/>
          </a:xfrm>
          <a:prstGeom prst="rect">
            <a:avLst/>
          </a:prstGeom>
          <a:ln w="127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7" name="Заголовок 24"/>
          <p:cNvSpPr>
            <a:spLocks noGrp="1"/>
          </p:cNvSpPr>
          <p:nvPr>
            <p:ph type="title"/>
          </p:nvPr>
        </p:nvSpPr>
        <p:spPr>
          <a:xfrm>
            <a:off x="1475656" y="188640"/>
            <a:ext cx="7416824" cy="845592"/>
          </a:xfrm>
          <a:solidFill>
            <a:schemeClr val="accent1">
              <a:lumMod val="60000"/>
              <a:lumOff val="40000"/>
            </a:schemeClr>
          </a:solidFill>
        </p:spPr>
        <p:txBody>
          <a:bodyPr anchor="ctr">
            <a:normAutofit/>
          </a:bodyPr>
          <a:lstStyle/>
          <a:p>
            <a:pPr algn="ctr"/>
            <a:r>
              <a:rPr lang="ru-RU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КОМИТЕТ ГОСУДАРСТВЕННЫХ ДОХОДОВ</a:t>
            </a:r>
            <a:endParaRPr lang="ru-RU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11759" y="2895673"/>
            <a:ext cx="51635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Спасибо за внимание!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4208236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7"/>
          <p:cNvSpPr txBox="1">
            <a:spLocks/>
          </p:cNvSpPr>
          <p:nvPr/>
        </p:nvSpPr>
        <p:spPr>
          <a:xfrm>
            <a:off x="8676333" y="6376244"/>
            <a:ext cx="432173" cy="365125"/>
          </a:xfrm>
          <a:prstGeom prst="rect">
            <a:avLst/>
          </a:prstGeom>
        </p:spPr>
        <p:txBody>
          <a:bodyPr vert="horz">
            <a:normAutofit/>
          </a:bodyPr>
          <a:lstStyle>
            <a:defPPr>
              <a:defRPr lang="ru-RU"/>
            </a:defPPr>
            <a:lvl1pPr marL="0" algn="r" defTabSz="914400" rtl="0" eaLnBrk="1" latinLnBrk="0" hangingPunct="1">
              <a:defRPr kumimoji="0" sz="1200" kern="1200">
                <a:solidFill>
                  <a:schemeClr val="accent1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sz="1400" b="1" dirty="0">
              <a:solidFill>
                <a:schemeClr val="bg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827584" y="4143996"/>
            <a:ext cx="7673506" cy="14452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52000"/>
            <a:endParaRPr lang="ru-RU" sz="28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295283"/>
              </p:ext>
            </p:extLst>
          </p:nvPr>
        </p:nvGraphicFramePr>
        <p:xfrm>
          <a:off x="539551" y="1465071"/>
          <a:ext cx="4124785" cy="486234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39975"/>
                <a:gridCol w="2484810"/>
              </a:tblGrid>
              <a:tr h="2526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Область</a:t>
                      </a:r>
                      <a:endParaRPr lang="ru-RU" sz="16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01" marR="7101" marT="94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 </a:t>
                      </a:r>
                      <a:r>
                        <a:rPr lang="ru-RU" sz="1600" b="1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СМБ</a:t>
                      </a:r>
                      <a:endParaRPr lang="ru-RU" sz="16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01" marR="7101" marT="9468" marB="0" anchor="ctr"/>
                </a:tc>
              </a:tr>
              <a:tr h="2141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Акмолинская </a:t>
                      </a:r>
                      <a:endParaRPr lang="ru-RU" sz="16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01" marR="7101" marT="94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31 754</a:t>
                      </a:r>
                      <a:endParaRPr lang="ru-RU" sz="16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01" marR="7101" marT="9468" marB="0" anchor="ctr"/>
                </a:tc>
              </a:tr>
              <a:tr h="2141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Актюбинская </a:t>
                      </a:r>
                      <a:endParaRPr lang="ru-RU" sz="16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01" marR="7101" marT="94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37 081</a:t>
                      </a:r>
                      <a:endParaRPr lang="ru-RU" sz="16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01" marR="7101" marT="9468" marB="0" anchor="ctr"/>
                </a:tc>
              </a:tr>
              <a:tr h="2141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Алматинская </a:t>
                      </a:r>
                      <a:endParaRPr lang="ru-RU" sz="16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01" marR="7101" marT="94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57 703</a:t>
                      </a:r>
                      <a:endParaRPr lang="ru-RU" sz="16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01" marR="7101" marT="9468" marB="0" anchor="ctr"/>
                </a:tc>
              </a:tr>
              <a:tr h="2141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Атырауская </a:t>
                      </a:r>
                      <a:endParaRPr lang="ru-RU" sz="16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01" marR="7101" marT="94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35 083</a:t>
                      </a:r>
                      <a:endParaRPr lang="ru-RU" sz="16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01" marR="7101" marT="9468" marB="0" anchor="ctr"/>
                </a:tc>
              </a:tr>
              <a:tr h="2141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ВКО</a:t>
                      </a:r>
                      <a:endParaRPr lang="ru-RU" sz="16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01" marR="7101" marT="94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58 826</a:t>
                      </a:r>
                      <a:endParaRPr lang="ru-RU" sz="16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01" marR="7101" marT="9468" marB="0" anchor="ctr"/>
                </a:tc>
              </a:tr>
              <a:tr h="2141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Жамбылская </a:t>
                      </a:r>
                      <a:endParaRPr lang="ru-RU" sz="16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01" marR="7101" marT="94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34 756</a:t>
                      </a:r>
                      <a:endParaRPr lang="ru-RU" sz="16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01" marR="7101" marT="9468" marB="0" anchor="ctr"/>
                </a:tc>
              </a:tr>
              <a:tr h="2141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ЗКО</a:t>
                      </a:r>
                      <a:endParaRPr lang="ru-RU" sz="16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01" marR="7101" marT="94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27 290</a:t>
                      </a:r>
                      <a:endParaRPr lang="ru-RU" sz="16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01" marR="7101" marT="9468" marB="0" anchor="ctr"/>
                </a:tc>
              </a:tr>
              <a:tr h="2141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Карагандинская  </a:t>
                      </a:r>
                      <a:endParaRPr lang="ru-RU" sz="16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01" marR="7101" marT="94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58 871</a:t>
                      </a:r>
                      <a:endParaRPr lang="ru-RU" sz="16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01" marR="7101" marT="9468" marB="0" anchor="ctr"/>
                </a:tc>
              </a:tr>
              <a:tr h="2141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Кызылординская </a:t>
                      </a:r>
                      <a:endParaRPr lang="ru-RU" sz="16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01" marR="7101" marT="94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29 052</a:t>
                      </a:r>
                      <a:endParaRPr lang="ru-RU" sz="16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01" marR="7101" marT="9468" marB="0" anchor="ctr"/>
                </a:tc>
              </a:tr>
              <a:tr h="2141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Костанайская </a:t>
                      </a:r>
                      <a:endParaRPr lang="ru-RU" sz="16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01" marR="7101" marT="94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35 541</a:t>
                      </a:r>
                      <a:endParaRPr lang="ru-RU" sz="16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01" marR="7101" marT="9468" marB="0" anchor="ctr"/>
                </a:tc>
              </a:tr>
              <a:tr h="2141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Мангистауская </a:t>
                      </a:r>
                      <a:endParaRPr lang="ru-RU" sz="16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01" marR="7101" marT="94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35 638</a:t>
                      </a:r>
                      <a:endParaRPr lang="ru-RU" sz="16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01" marR="7101" marT="9468" marB="0" anchor="ctr"/>
                </a:tc>
              </a:tr>
              <a:tr h="2141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Павлодарская </a:t>
                      </a:r>
                      <a:endParaRPr lang="ru-RU" sz="16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01" marR="7101" marT="94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31 612</a:t>
                      </a:r>
                      <a:endParaRPr lang="ru-RU" sz="16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01" marR="7101" marT="9468" marB="0" anchor="ctr"/>
                </a:tc>
              </a:tr>
              <a:tr h="2141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СКО</a:t>
                      </a:r>
                      <a:endParaRPr lang="ru-RU" sz="16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01" marR="7101" marT="94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20 876</a:t>
                      </a:r>
                      <a:endParaRPr lang="ru-RU" sz="16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01" marR="7101" marT="9468" marB="0" anchor="ctr"/>
                </a:tc>
              </a:tr>
              <a:tr h="2141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Туркестанская</a:t>
                      </a:r>
                      <a:endParaRPr lang="ru-RU" sz="16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01" marR="7101" marT="94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47 268</a:t>
                      </a:r>
                      <a:endParaRPr lang="ru-RU" sz="16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01" marR="7101" marT="9468" marB="0" anchor="ctr"/>
                </a:tc>
              </a:tr>
              <a:tr h="2141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г.Шымкент</a:t>
                      </a:r>
                      <a:endParaRPr lang="ru-RU" sz="16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01" marR="7101" marT="94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40 423</a:t>
                      </a:r>
                      <a:endParaRPr lang="ru-RU" sz="16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01" marR="7101" marT="9468" marB="0" anchor="ctr"/>
                </a:tc>
              </a:tr>
              <a:tr h="2141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г.Алматы</a:t>
                      </a:r>
                      <a:endParaRPr lang="ru-RU" sz="16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01" marR="7101" marT="94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154 848</a:t>
                      </a:r>
                      <a:endParaRPr lang="ru-RU" sz="16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01" marR="7101" marT="9468" marB="0" anchor="ctr"/>
                </a:tc>
              </a:tr>
              <a:tr h="2141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г.Нур-Султан</a:t>
                      </a:r>
                      <a:endParaRPr lang="ru-RU" sz="16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01" marR="7101" marT="94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89 773</a:t>
                      </a:r>
                      <a:endParaRPr lang="ru-RU" sz="16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01" marR="7101" marT="9468" marB="0" anchor="ctr"/>
                </a:tc>
              </a:tr>
              <a:tr h="3027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Всего:</a:t>
                      </a:r>
                      <a:endParaRPr lang="ru-RU" sz="18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01" marR="7101" marT="94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826 395</a:t>
                      </a:r>
                      <a:endParaRPr lang="ru-RU" sz="18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01" marR="7101" marT="9468" marB="0" anchor="ctr"/>
                </a:tc>
              </a:tr>
            </a:tbl>
          </a:graphicData>
        </a:graphic>
      </p:graphicFrame>
      <p:sp>
        <p:nvSpPr>
          <p:cNvPr id="11" name="Правая фигурная скобка 10"/>
          <p:cNvSpPr/>
          <p:nvPr/>
        </p:nvSpPr>
        <p:spPr>
          <a:xfrm>
            <a:off x="4932040" y="1484784"/>
            <a:ext cx="357190" cy="4824536"/>
          </a:xfrm>
          <a:prstGeom prst="rightBrace">
            <a:avLst>
              <a:gd name="adj1" fmla="val 55961"/>
              <a:gd name="adj2" fmla="val 50000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lIns="91432" tIns="45716" rIns="91432" bIns="45716" rtlCol="0" anchor="ctr"/>
          <a:lstStyle/>
          <a:p>
            <a:pPr algn="ctr" defTabSz="914310"/>
            <a:endParaRPr lang="ru-RU" dirty="0">
              <a:solidFill>
                <a:prstClr val="black"/>
              </a:solidFill>
            </a:endParaRPr>
          </a:p>
        </p:txBody>
      </p:sp>
      <p:grpSp>
        <p:nvGrpSpPr>
          <p:cNvPr id="13" name="Группа 12"/>
          <p:cNvGrpSpPr/>
          <p:nvPr/>
        </p:nvGrpSpPr>
        <p:grpSpPr>
          <a:xfrm rot="16200000">
            <a:off x="5424412" y="3643432"/>
            <a:ext cx="530608" cy="507240"/>
            <a:chOff x="2663035" y="1809787"/>
            <a:chExt cx="397957" cy="507242"/>
          </a:xfrm>
          <a:solidFill>
            <a:srgbClr val="00B050"/>
          </a:solidFill>
        </p:grpSpPr>
        <p:sp>
          <p:nvSpPr>
            <p:cNvPr id="14" name="Шеврон 103"/>
            <p:cNvSpPr/>
            <p:nvPr/>
          </p:nvSpPr>
          <p:spPr>
            <a:xfrm rot="5400000">
              <a:off x="2720312" y="1976351"/>
              <a:ext cx="283401" cy="397956"/>
            </a:xfrm>
            <a:prstGeom prst="chevron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10"/>
              <a:endParaRPr lang="ru-RU" sz="14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5" name="Шеврон 104"/>
            <p:cNvSpPr/>
            <p:nvPr/>
          </p:nvSpPr>
          <p:spPr>
            <a:xfrm rot="5400000">
              <a:off x="2720314" y="1752509"/>
              <a:ext cx="283400" cy="397956"/>
            </a:xfrm>
            <a:prstGeom prst="chevron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10"/>
              <a:endParaRPr lang="ru-RU" sz="14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6228184" y="3481554"/>
            <a:ext cx="21185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28% в ВВП страны</a:t>
            </a:r>
            <a:endParaRPr lang="ru-RU" sz="2400" b="1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9" name="Рисунок 18" descr="LOGO MGD (2)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41877" y="188640"/>
            <a:ext cx="1089763" cy="864096"/>
          </a:xfrm>
          <a:prstGeom prst="rect">
            <a:avLst/>
          </a:prstGeom>
          <a:ln w="127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20" name="Заголовок 24"/>
          <p:cNvSpPr>
            <a:spLocks noGrp="1"/>
          </p:cNvSpPr>
          <p:nvPr>
            <p:ph type="title"/>
          </p:nvPr>
        </p:nvSpPr>
        <p:spPr>
          <a:xfrm>
            <a:off x="1475656" y="188640"/>
            <a:ext cx="7416824" cy="845592"/>
          </a:xfrm>
          <a:solidFill>
            <a:schemeClr val="accent1">
              <a:lumMod val="60000"/>
              <a:lumOff val="40000"/>
            </a:schemeClr>
          </a:solidFill>
        </p:spPr>
        <p:txBody>
          <a:bodyPr anchor="ctr">
            <a:normAutofit/>
          </a:bodyPr>
          <a:lstStyle/>
          <a:p>
            <a:pPr algn="ctr"/>
            <a:r>
              <a:rPr lang="ru-RU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КОЛИЧЕСТВО СУБЪЕКТОВ МАЛОГО И СРЕДНЕГО БИЗНЕСА ПО РЕГИОНАМ</a:t>
            </a:r>
            <a:endParaRPr lang="ru-RU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907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 descr="LOGO MGD (2)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41877" y="188640"/>
            <a:ext cx="1089763" cy="864096"/>
          </a:xfrm>
          <a:prstGeom prst="rect">
            <a:avLst/>
          </a:prstGeom>
          <a:ln w="127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21" name="TextBox 20"/>
          <p:cNvSpPr txBox="1"/>
          <p:nvPr/>
        </p:nvSpPr>
        <p:spPr>
          <a:xfrm>
            <a:off x="786758" y="1412776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Итоги амнистии 2011 года</a:t>
            </a:r>
            <a:endParaRPr lang="ru-RU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051" y="1988840"/>
            <a:ext cx="8527428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786758" y="3294856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ahoma" pitchFamily="34" charset="0"/>
                <a:ea typeface="Tahoma" pitchFamily="34" charset="0"/>
                <a:cs typeface="Tahoma" pitchFamily="34" charset="0"/>
              </a:rPr>
              <a:t>Итоги амнистии </a:t>
            </a:r>
            <a:r>
              <a:rPr lang="ru-RU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2015 </a:t>
            </a:r>
            <a:r>
              <a:rPr lang="ru-RU" b="1" dirty="0">
                <a:latin typeface="Tahoma" pitchFamily="34" charset="0"/>
                <a:ea typeface="Tahoma" pitchFamily="34" charset="0"/>
                <a:cs typeface="Tahoma" pitchFamily="34" charset="0"/>
              </a:rPr>
              <a:t>года</a:t>
            </a: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050" y="3861048"/>
            <a:ext cx="8527429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Заголовок 24"/>
          <p:cNvSpPr>
            <a:spLocks noGrp="1"/>
          </p:cNvSpPr>
          <p:nvPr>
            <p:ph type="title"/>
          </p:nvPr>
        </p:nvSpPr>
        <p:spPr>
          <a:xfrm>
            <a:off x="1475656" y="188640"/>
            <a:ext cx="7416824" cy="845592"/>
          </a:xfrm>
          <a:solidFill>
            <a:schemeClr val="accent1">
              <a:lumMod val="60000"/>
              <a:lumOff val="40000"/>
            </a:schemeClr>
          </a:solidFill>
        </p:spPr>
        <p:txBody>
          <a:bodyPr anchor="ctr">
            <a:normAutofit/>
          </a:bodyPr>
          <a:lstStyle/>
          <a:p>
            <a:pPr algn="ctr"/>
            <a:r>
              <a:rPr lang="ru-RU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ИСТОРИЯ ПРЕДЫДУЩИХ НАЛОГОВЫХ АМНИСТИЙ</a:t>
            </a:r>
            <a:endParaRPr lang="ru-RU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963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7"/>
          <p:cNvSpPr txBox="1">
            <a:spLocks/>
          </p:cNvSpPr>
          <p:nvPr/>
        </p:nvSpPr>
        <p:spPr>
          <a:xfrm>
            <a:off x="8676333" y="6376244"/>
            <a:ext cx="432173" cy="365125"/>
          </a:xfrm>
          <a:prstGeom prst="rect">
            <a:avLst/>
          </a:prstGeom>
        </p:spPr>
        <p:txBody>
          <a:bodyPr vert="horz">
            <a:normAutofit/>
          </a:bodyPr>
          <a:lstStyle>
            <a:defPPr>
              <a:defRPr lang="ru-RU"/>
            </a:defPPr>
            <a:lvl1pPr marL="0" algn="r" defTabSz="914400" rtl="0" eaLnBrk="1" latinLnBrk="0" hangingPunct="1">
              <a:defRPr kumimoji="0" sz="1200" kern="1200">
                <a:solidFill>
                  <a:schemeClr val="accent1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sz="1400" b="1" dirty="0">
              <a:solidFill>
                <a:schemeClr val="bg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5" name="Рисунок 14" descr="LOGO MGD (2)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41877" y="188640"/>
            <a:ext cx="1089763" cy="864096"/>
          </a:xfrm>
          <a:prstGeom prst="rect">
            <a:avLst/>
          </a:prstGeom>
          <a:ln w="127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16" name="Заголовок 24"/>
          <p:cNvSpPr>
            <a:spLocks noGrp="1"/>
          </p:cNvSpPr>
          <p:nvPr>
            <p:ph type="title"/>
          </p:nvPr>
        </p:nvSpPr>
        <p:spPr>
          <a:xfrm>
            <a:off x="1475656" y="188640"/>
            <a:ext cx="7416824" cy="845592"/>
          </a:xfrm>
          <a:solidFill>
            <a:schemeClr val="accent1">
              <a:lumMod val="60000"/>
              <a:lumOff val="40000"/>
            </a:schemeClr>
          </a:solidFill>
        </p:spPr>
        <p:txBody>
          <a:bodyPr anchor="ctr">
            <a:normAutofit/>
          </a:bodyPr>
          <a:lstStyle/>
          <a:p>
            <a:pPr algn="ctr"/>
            <a:r>
              <a:rPr lang="ru-RU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ПОДЛЕЖИТ СПИСАНИЮ</a:t>
            </a:r>
            <a:endParaRPr lang="ru-RU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95936" y="3861048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90 077 НП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9768303"/>
              </p:ext>
            </p:extLst>
          </p:nvPr>
        </p:nvGraphicFramePr>
        <p:xfrm>
          <a:off x="251676" y="1381418"/>
          <a:ext cx="8722611" cy="5177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31388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LOGO MGD (2)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41877" y="188640"/>
            <a:ext cx="1089763" cy="864096"/>
          </a:xfrm>
          <a:prstGeom prst="rect">
            <a:avLst/>
          </a:prstGeom>
          <a:ln w="127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14" name="Заголовок 24"/>
          <p:cNvSpPr>
            <a:spLocks noGrp="1"/>
          </p:cNvSpPr>
          <p:nvPr>
            <p:ph type="title"/>
          </p:nvPr>
        </p:nvSpPr>
        <p:spPr>
          <a:xfrm>
            <a:off x="1475656" y="188640"/>
            <a:ext cx="7416824" cy="845592"/>
          </a:xfrm>
          <a:solidFill>
            <a:schemeClr val="accent1">
              <a:lumMod val="60000"/>
              <a:lumOff val="40000"/>
            </a:schemeClr>
          </a:solidFill>
        </p:spPr>
        <p:txBody>
          <a:bodyPr anchor="ctr">
            <a:normAutofit/>
          </a:bodyPr>
          <a:lstStyle/>
          <a:p>
            <a:pPr algn="ctr"/>
            <a:r>
              <a:rPr lang="ru-RU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ТЕКУЩАЯ СИТУАЦИЯ ПО НАЛОГОВОЙ АМНИСТИИ                ДЛЯ МСБ</a:t>
            </a:r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0756760"/>
              </p:ext>
            </p:extLst>
          </p:nvPr>
        </p:nvGraphicFramePr>
        <p:xfrm>
          <a:off x="322930" y="1772816"/>
          <a:ext cx="381762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6" name="Прямая соединительная линия 15"/>
          <p:cNvCxnSpPr/>
          <p:nvPr/>
        </p:nvCxnSpPr>
        <p:spPr>
          <a:xfrm>
            <a:off x="4500562" y="1316227"/>
            <a:ext cx="0" cy="53531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39552" y="1230887"/>
            <a:ext cx="3384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 количеству должников</a:t>
            </a:r>
            <a:endParaRPr lang="ru-RU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08759" y="1230887"/>
            <a:ext cx="31946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 сумме недоимки</a:t>
            </a:r>
            <a:endParaRPr lang="ru-RU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285720" y="5301208"/>
            <a:ext cx="4214272" cy="43096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>
                <a:latin typeface="Arial" pitchFamily="34" charset="0"/>
                <a:cs typeface="Arial" pitchFamily="34" charset="0"/>
              </a:rPr>
              <a:t>Применили налоговую амнистию 41 080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НП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3" name="Диаграмма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3865756"/>
              </p:ext>
            </p:extLst>
          </p:nvPr>
        </p:nvGraphicFramePr>
        <p:xfrm>
          <a:off x="4500562" y="1571612"/>
          <a:ext cx="4643438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446830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457950" y="6453336"/>
            <a:ext cx="2057400" cy="365125"/>
          </a:xfrm>
        </p:spPr>
        <p:txBody>
          <a:bodyPr/>
          <a:lstStyle/>
          <a:p>
            <a:fld id="{4720E56A-579D-4E7D-B961-DE27EC745A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Рисунок 9" descr="LOGO MGD (2)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41877" y="188640"/>
            <a:ext cx="1089763" cy="864096"/>
          </a:xfrm>
          <a:prstGeom prst="rect">
            <a:avLst/>
          </a:prstGeom>
          <a:ln w="127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13" name="TextBox 12"/>
          <p:cNvSpPr txBox="1"/>
          <p:nvPr/>
        </p:nvSpPr>
        <p:spPr>
          <a:xfrm>
            <a:off x="5308759" y="1230887"/>
            <a:ext cx="31946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 сумме задолженности</a:t>
            </a:r>
            <a:endParaRPr lang="ru-RU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4572000" y="1316227"/>
            <a:ext cx="0" cy="53531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Заголовок 24"/>
          <p:cNvSpPr>
            <a:spLocks noGrp="1"/>
          </p:cNvSpPr>
          <p:nvPr>
            <p:ph type="title"/>
          </p:nvPr>
        </p:nvSpPr>
        <p:spPr>
          <a:xfrm>
            <a:off x="1475656" y="188640"/>
            <a:ext cx="7416824" cy="84559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НАЛОГОВАЯ ЗАДОЛЖЕННОСТЬ НА 1 ОКТЯБРЯ 2018 ГОДА</a:t>
            </a:r>
            <a:br>
              <a:rPr lang="ru-RU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 РАЗРЕЗЕ ОТРАСЛЕЙ И НЕДОИМКА </a:t>
            </a:r>
            <a:endParaRPr lang="ru-RU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8025748"/>
              </p:ext>
            </p:extLst>
          </p:nvPr>
        </p:nvGraphicFramePr>
        <p:xfrm>
          <a:off x="4427984" y="1273556"/>
          <a:ext cx="4572000" cy="5438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9208591"/>
              </p:ext>
            </p:extLst>
          </p:nvPr>
        </p:nvGraphicFramePr>
        <p:xfrm>
          <a:off x="-43656" y="1569441"/>
          <a:ext cx="4578626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TextBox 1"/>
          <p:cNvSpPr txBox="1"/>
          <p:nvPr/>
        </p:nvSpPr>
        <p:spPr>
          <a:xfrm>
            <a:off x="0" y="1187831"/>
            <a:ext cx="4491314" cy="763220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Удельный вес недоимки по видам платежей 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77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7"/>
          <p:cNvSpPr txBox="1">
            <a:spLocks/>
          </p:cNvSpPr>
          <p:nvPr/>
        </p:nvSpPr>
        <p:spPr>
          <a:xfrm>
            <a:off x="8676333" y="6376244"/>
            <a:ext cx="432173" cy="365125"/>
          </a:xfrm>
          <a:prstGeom prst="rect">
            <a:avLst/>
          </a:prstGeom>
        </p:spPr>
        <p:txBody>
          <a:bodyPr vert="horz">
            <a:normAutofit/>
          </a:bodyPr>
          <a:lstStyle>
            <a:defPPr>
              <a:defRPr lang="ru-RU"/>
            </a:defPPr>
            <a:lvl1pPr marL="0" algn="r" defTabSz="914400" rtl="0" eaLnBrk="1" latinLnBrk="0" hangingPunct="1">
              <a:defRPr kumimoji="0" sz="1200" kern="1200">
                <a:solidFill>
                  <a:schemeClr val="accent1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sz="1400" b="1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90997" y="1275786"/>
            <a:ext cx="7745514" cy="27864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52000" algn="just"/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827584" y="4143996"/>
            <a:ext cx="7673506" cy="14452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52000"/>
            <a:endParaRPr lang="ru-RU" sz="2800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539552" y="5157192"/>
            <a:ext cx="4032448" cy="43096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Рисунок 10" descr="LOGO MGD (2)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41876" y="183405"/>
            <a:ext cx="1089763" cy="864096"/>
          </a:xfrm>
          <a:prstGeom prst="rect">
            <a:avLst/>
          </a:prstGeom>
          <a:ln w="127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12" name="Заголовок 24"/>
          <p:cNvSpPr>
            <a:spLocks noGrp="1"/>
          </p:cNvSpPr>
          <p:nvPr>
            <p:ph type="title"/>
          </p:nvPr>
        </p:nvSpPr>
        <p:spPr>
          <a:xfrm>
            <a:off x="1475656" y="188640"/>
            <a:ext cx="7416824" cy="845592"/>
          </a:xfrm>
          <a:solidFill>
            <a:schemeClr val="accent1">
              <a:lumMod val="60000"/>
              <a:lumOff val="40000"/>
            </a:schemeClr>
          </a:solidFill>
        </p:spPr>
        <p:txBody>
          <a:bodyPr anchor="ctr">
            <a:normAutofit/>
          </a:bodyPr>
          <a:lstStyle/>
          <a:p>
            <a:pPr algn="ctr"/>
            <a:r>
              <a:rPr lang="ru-RU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Неблагонадежные НП (банкрот, бездействующие, отсутствующий, ликвидированный) </a:t>
            </a:r>
            <a:endParaRPr lang="ru-RU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6543275"/>
              </p:ext>
            </p:extLst>
          </p:nvPr>
        </p:nvGraphicFramePr>
        <p:xfrm>
          <a:off x="269776" y="1370336"/>
          <a:ext cx="8588504" cy="4794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7128705" y="4172270"/>
            <a:ext cx="201529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Неблагонадежные НП </a:t>
            </a:r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val="3040599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E56A-579D-4E7D-B961-DE27EC745A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" name="Рисунок 3" descr="LOGO MGD (2)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1876" y="183405"/>
            <a:ext cx="1089763" cy="864096"/>
          </a:xfrm>
          <a:prstGeom prst="rect">
            <a:avLst/>
          </a:prstGeom>
          <a:ln w="127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6" name="Заголовок 24"/>
          <p:cNvSpPr txBox="1">
            <a:spLocks/>
          </p:cNvSpPr>
          <p:nvPr/>
        </p:nvSpPr>
        <p:spPr>
          <a:xfrm>
            <a:off x="1475656" y="188640"/>
            <a:ext cx="7416824" cy="8455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ПРИМЕР СПИСАНИЯ</a:t>
            </a:r>
            <a:endParaRPr lang="ru-RU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590" y="2204864"/>
            <a:ext cx="7057636" cy="413823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1196752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Задолженность на       1 октября 2018 года  470 млн.тенге, из них: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- недоимка –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138,3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млн.тенге;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- пеня –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331,6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млн.тенге.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7"/>
          <p:cNvSpPr txBox="1">
            <a:spLocks/>
          </p:cNvSpPr>
          <p:nvPr/>
        </p:nvSpPr>
        <p:spPr>
          <a:xfrm>
            <a:off x="8676333" y="6376244"/>
            <a:ext cx="432173" cy="365125"/>
          </a:xfrm>
          <a:prstGeom prst="rect">
            <a:avLst/>
          </a:prstGeom>
        </p:spPr>
        <p:txBody>
          <a:bodyPr vert="horz">
            <a:normAutofit/>
          </a:bodyPr>
          <a:lstStyle>
            <a:defPPr>
              <a:defRPr lang="ru-RU"/>
            </a:defPPr>
            <a:lvl1pPr marL="0" algn="r" defTabSz="914400" rtl="0" eaLnBrk="1" latinLnBrk="0" hangingPunct="1">
              <a:defRPr kumimoji="0" sz="1200" kern="1200">
                <a:solidFill>
                  <a:schemeClr val="accent1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sz="1400" b="1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90997" y="1275786"/>
            <a:ext cx="7745514" cy="27864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52000" algn="just"/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827584" y="4143996"/>
            <a:ext cx="7673506" cy="14452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52000"/>
            <a:endParaRPr lang="ru-RU" sz="2800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926357672"/>
              </p:ext>
            </p:extLst>
          </p:nvPr>
        </p:nvGraphicFramePr>
        <p:xfrm>
          <a:off x="241877" y="1052737"/>
          <a:ext cx="3816425" cy="5506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1"/>
          <p:cNvSpPr txBox="1"/>
          <p:nvPr/>
        </p:nvSpPr>
        <p:spPr>
          <a:xfrm>
            <a:off x="539552" y="5157192"/>
            <a:ext cx="4032448" cy="43096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Рисунок 10" descr="LOGO MGD (2)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41877" y="188640"/>
            <a:ext cx="1089763" cy="864096"/>
          </a:xfrm>
          <a:prstGeom prst="rect">
            <a:avLst/>
          </a:prstGeom>
          <a:ln w="127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12" name="Заголовок 24"/>
          <p:cNvSpPr>
            <a:spLocks noGrp="1"/>
          </p:cNvSpPr>
          <p:nvPr>
            <p:ph type="title"/>
          </p:nvPr>
        </p:nvSpPr>
        <p:spPr>
          <a:xfrm>
            <a:off x="1475656" y="188640"/>
            <a:ext cx="7416824" cy="845592"/>
          </a:xfrm>
          <a:solidFill>
            <a:schemeClr val="accent1">
              <a:lumMod val="60000"/>
              <a:lumOff val="40000"/>
            </a:schemeClr>
          </a:solidFill>
        </p:spPr>
        <p:txBody>
          <a:bodyPr anchor="ctr">
            <a:normAutofit/>
          </a:bodyPr>
          <a:lstStyle/>
          <a:p>
            <a:pPr algn="ctr"/>
            <a:r>
              <a:rPr lang="ru-RU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НЕДОИМКА ФИЗИЧЕСКИХ </a:t>
            </a:r>
            <a:r>
              <a:rPr lang="ru-RU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ЛИЦ</a:t>
            </a:r>
            <a:br>
              <a:rPr lang="ru-RU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НА 1 ЯНВАРЯ 2019 ГОДА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500562" y="1316227"/>
            <a:ext cx="0" cy="53531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"/>
          <p:cNvSpPr txBox="1"/>
          <p:nvPr/>
        </p:nvSpPr>
        <p:spPr>
          <a:xfrm>
            <a:off x="129504" y="1275786"/>
            <a:ext cx="4173047" cy="167808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1 390 тыс. физических лиц</a:t>
            </a:r>
            <a:br>
              <a:rPr lang="ru-RU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ru-RU" sz="20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20,9 млрд. тенге</a:t>
            </a:r>
            <a:br>
              <a:rPr lang="ru-RU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сумма задолженности</a:t>
            </a:r>
            <a:endParaRPr lang="ru-RU" sz="20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7398605"/>
              </p:ext>
            </p:extLst>
          </p:nvPr>
        </p:nvGraphicFramePr>
        <p:xfrm>
          <a:off x="4344008" y="2229492"/>
          <a:ext cx="4799992" cy="4641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4572000" y="2915220"/>
            <a:ext cx="309257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latin typeface="Arial" pitchFamily="34" charset="0"/>
                <a:cs typeface="Arial" pitchFamily="34" charset="0"/>
              </a:rPr>
              <a:t>транспортный налог - 14,4 млрд.тенге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63754" y="5449654"/>
            <a:ext cx="16997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земельный налог – </a:t>
            </a:r>
          </a:p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2,5 млрд.тенге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308304" y="3140968"/>
            <a:ext cx="20856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latin typeface="Arial" pitchFamily="34" charset="0"/>
                <a:cs typeface="Arial" pitchFamily="34" charset="0"/>
              </a:rPr>
              <a:t>имущественный налог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– </a:t>
            </a:r>
          </a:p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1,4 </a:t>
            </a:r>
            <a:r>
              <a:rPr lang="ru-RU" sz="1200" b="1" dirty="0">
                <a:latin typeface="Arial" pitchFamily="34" charset="0"/>
                <a:cs typeface="Arial" pitchFamily="34" charset="0"/>
              </a:rPr>
              <a:t>млрд.тенге</a:t>
            </a:r>
          </a:p>
        </p:txBody>
      </p:sp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2455743"/>
              </p:ext>
            </p:extLst>
          </p:nvPr>
        </p:nvGraphicFramePr>
        <p:xfrm>
          <a:off x="4139952" y="2924668"/>
          <a:ext cx="489654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498631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4275</TotalTime>
  <Words>373</Words>
  <Application>Microsoft Office PowerPoint</Application>
  <PresentationFormat>Экран (4:3)</PresentationFormat>
  <Paragraphs>118</Paragraphs>
  <Slides>11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3_Тема Office</vt:lpstr>
      <vt:lpstr>Презентация PowerPoint</vt:lpstr>
      <vt:lpstr>КОЛИЧЕСТВО СУБЪЕКТОВ МАЛОГО И СРЕДНЕГО БИЗНЕСА ПО РЕГИОНАМ</vt:lpstr>
      <vt:lpstr>ИСТОРИЯ ПРЕДЫДУЩИХ НАЛОГОВЫХ АМНИСТИЙ</vt:lpstr>
      <vt:lpstr>ПОДЛЕЖИТ СПИСАНИЮ</vt:lpstr>
      <vt:lpstr>ТЕКУЩАЯ СИТУАЦИЯ ПО НАЛОГОВОЙ АМНИСТИИ                ДЛЯ МСБ</vt:lpstr>
      <vt:lpstr>НАЛОГОВАЯ ЗАДОЛЖЕННОСТЬ НА 1 ОКТЯБРЯ 2018 ГОДА В РАЗРЕЗЕ ОТРАСЛЕЙ И НЕДОИМКА </vt:lpstr>
      <vt:lpstr>Неблагонадежные НП (банкрот, бездействующие, отсутствующий, ликвидированный) </vt:lpstr>
      <vt:lpstr>Презентация PowerPoint</vt:lpstr>
      <vt:lpstr>НЕДОИМКА ФИЗИЧЕСКИХ ЛИЦ НА 1 ЯНВАРЯ 2019 ГОДА</vt:lpstr>
      <vt:lpstr>РЕСУРСЫ ДЛЯ ПОЛУЧЕНИЯ ИНФОРМАЦИИ</vt:lpstr>
      <vt:lpstr>КОМИТЕТ ГОСУДАРСТВЕННЫХ ДОХОДОВ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финансов Республики Казахстан</dc:title>
  <dc:creator>Ергельдинова Динара</dc:creator>
  <cp:lastModifiedBy>Нұрғали Мәди Тұрсынтайұлы</cp:lastModifiedBy>
  <cp:revision>347</cp:revision>
  <cp:lastPrinted>2019-08-14T03:58:03Z</cp:lastPrinted>
  <dcterms:created xsi:type="dcterms:W3CDTF">2018-07-30T09:01:17Z</dcterms:created>
  <dcterms:modified xsi:type="dcterms:W3CDTF">2019-08-14T04:24:31Z</dcterms:modified>
</cp:coreProperties>
</file>