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309" r:id="rId3"/>
    <p:sldId id="317" r:id="rId4"/>
    <p:sldId id="308" r:id="rId5"/>
    <p:sldId id="316" r:id="rId6"/>
    <p:sldId id="312" r:id="rId7"/>
    <p:sldId id="313" r:id="rId8"/>
    <p:sldId id="311" r:id="rId9"/>
    <p:sldId id="310" r:id="rId10"/>
    <p:sldId id="302" r:id="rId11"/>
    <p:sldId id="303" r:id="rId12"/>
    <p:sldId id="297" r:id="rId13"/>
    <p:sldId id="300" r:id="rId14"/>
    <p:sldId id="301" r:id="rId15"/>
    <p:sldId id="264" r:id="rId16"/>
    <p:sldId id="304" r:id="rId17"/>
    <p:sldId id="305" r:id="rId18"/>
    <p:sldId id="280" r:id="rId19"/>
    <p:sldId id="294" r:id="rId20"/>
    <p:sldId id="281" r:id="rId21"/>
    <p:sldId id="295" r:id="rId22"/>
    <p:sldId id="296" r:id="rId23"/>
    <p:sldId id="314" r:id="rId24"/>
    <p:sldId id="315" r:id="rId25"/>
  </p:sldIdLst>
  <p:sldSz cx="9906000" cy="6858000" type="A4"/>
  <p:notesSz cx="6858000" cy="9144000"/>
  <p:defaultTextStyle>
    <a:defPPr marL="0" marR="0" indent="0" algn="l" defTabSz="53986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34965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69931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404896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539862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674827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809793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944758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079724" algn="ctr" defTabSz="3465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546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Yarlova" initials="AY" lastIdx="6" clrIdx="0">
    <p:extLst/>
  </p:cmAuthor>
  <p:cmAuthor id="2" name="ww" initials="w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660"/>
  </p:normalViewPr>
  <p:slideViewPr>
    <p:cSldViewPr snapToGrid="0">
      <p:cViewPr>
        <p:scale>
          <a:sx n="66" d="100"/>
          <a:sy n="66" d="100"/>
        </p:scale>
        <p:origin x="-1890" y="-51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ismurzin\Documents\&#1069;&#1057;&#1060;\&#1057;&#1074;&#1086;&#1076;%20&#1087;&#1086;%20&#1069;&#1057;&#1060;%20(&#1086;&#1073;&#1085;&#1086;&#1074;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ismurzin\Documents\&#1069;&#1057;&#1060;\&#1057;&#1074;&#1086;&#1076;%20&#1087;&#1086;%20&#1069;&#1057;&#1060;%20(&#1086;&#1073;&#1085;&#1086;&#1074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glow" dir="t">
                <a:rot lat="0" lon="0" rev="4800000"/>
              </a:lightRig>
            </a:scene3d>
            <a:sp3d prstMaterial="powder">
              <a:bevelT w="50800" h="50800"/>
              <a:bevelB/>
              <a:contourClr>
                <a:srgbClr val="000000"/>
              </a:contourClr>
            </a:sp3d>
          </c:spPr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glow" dir="t">
                  <a:rot lat="0" lon="0" rev="4800000"/>
                </a:lightRig>
              </a:scene3d>
              <a:sp3d prstMaterial="powder">
                <a:bevelT w="50800" h="508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97-4637-8695-104AA36FD5F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glow" dir="t">
                  <a:rot lat="0" lon="0" rev="4800000"/>
                </a:lightRig>
              </a:scene3d>
              <a:sp3d prstMaterial="powder">
                <a:bevelT w="50800" h="508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97-4637-8695-104AA36FD5F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glow" dir="t">
                  <a:rot lat="0" lon="0" rev="4800000"/>
                </a:lightRig>
              </a:scene3d>
              <a:sp3d prstMaterial="powder">
                <a:bevelT w="50800" h="508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97-4637-8695-104AA36FD5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'Кол-во выписанных'!$A$7:$A$12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'Кол-во выписанных'!$F$7:$F$12</c:f>
              <c:numCache>
                <c:formatCode>#,##0</c:formatCode>
                <c:ptCount val="6"/>
                <c:pt idx="0">
                  <c:v>116320</c:v>
                </c:pt>
                <c:pt idx="1">
                  <c:v>800784</c:v>
                </c:pt>
                <c:pt idx="2">
                  <c:v>20814281</c:v>
                </c:pt>
                <c:pt idx="3">
                  <c:v>55348706</c:v>
                </c:pt>
                <c:pt idx="4">
                  <c:v>88889182</c:v>
                </c:pt>
                <c:pt idx="5">
                  <c:v>95659652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697-4637-8695-104AA36FD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595392"/>
        <c:axId val="35596928"/>
      </c:barChart>
      <c:catAx>
        <c:axId val="3559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5596928"/>
        <c:crosses val="autoZero"/>
        <c:auto val="1"/>
        <c:lblAlgn val="ctr"/>
        <c:lblOffset val="100"/>
        <c:noMultiLvlLbl val="0"/>
      </c:catAx>
      <c:valAx>
        <c:axId val="35596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5595392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B6-4EA2-B4D8-2A84B7E454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B6-4EA2-B4D8-2A84B7E454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B6-4EA2-B4D8-2A84B7E454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Лист2!$E$2:$E$5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Лист2!$F$2:$F$5</c:f>
              <c:numCache>
                <c:formatCode>#,##0</c:formatCode>
                <c:ptCount val="4"/>
                <c:pt idx="0">
                  <c:v>65934</c:v>
                </c:pt>
                <c:pt idx="1">
                  <c:v>136058</c:v>
                </c:pt>
                <c:pt idx="2">
                  <c:v>200656</c:v>
                </c:pt>
                <c:pt idx="3">
                  <c:v>137622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B6-4EA2-B4D8-2A84B7E45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640832"/>
        <c:axId val="35642368"/>
      </c:barChart>
      <c:catAx>
        <c:axId val="3564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642368"/>
        <c:crosses val="autoZero"/>
        <c:auto val="1"/>
        <c:lblAlgn val="ctr"/>
        <c:lblOffset val="100"/>
        <c:noMultiLvlLbl val="0"/>
      </c:catAx>
      <c:valAx>
        <c:axId val="356423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564083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0.13978</cdr:x>
      <cdr:y>0.06484</cdr:y>
    </cdr:from>
    <cdr:to>
      <cdr:x>0.85419</cdr:x>
      <cdr:y>0.12751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8786" y="392354"/>
          <a:ext cx="6637972" cy="379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Количество выписанных ЭСФ  2014-2019 годы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0.07348</cdr:x>
      <cdr:y>0.04516</cdr:y>
    </cdr:from>
    <cdr:to>
      <cdr:x>1</cdr:x>
      <cdr:y>0.14057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5296" y="309540"/>
          <a:ext cx="4353891" cy="6540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>
              <a:alpha val="0"/>
            </a:schemeClr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Количество зарегистрированных налогоплательщиков  в ЭСФ </a:t>
          </a:r>
        </a:p>
        <a:p xmlns:a="http://schemas.openxmlformats.org/drawingml/2006/main">
          <a:pPr algn="ctr"/>
          <a:r>
            <a: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2016-2019 г</a:t>
          </a:r>
          <a:r>
            <a:rPr lang="ru-RU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оды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8465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1pPr>
    <a:lvl2pPr indent="134965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2pPr>
    <a:lvl3pPr indent="269931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3pPr>
    <a:lvl4pPr indent="404896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4pPr>
    <a:lvl5pPr indent="539862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5pPr>
    <a:lvl6pPr indent="674827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6pPr>
    <a:lvl7pPr indent="809793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7pPr>
    <a:lvl8pPr indent="944758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8pPr>
    <a:lvl9pPr indent="1079724" defTabSz="269931" latinLnBrk="0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02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24378" y="2266951"/>
            <a:ext cx="8457246" cy="23241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722313" y="1149350"/>
            <a:ext cx="8461375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3536950"/>
            <a:ext cx="8461375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58354" y="6540500"/>
            <a:ext cx="184137" cy="1815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869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lIns="76801" tIns="38400" rIns="76801" bIns="38400"/>
          <a:lstStyle/>
          <a:p>
            <a:fld id="{F7C43DF4-F593-48F0-8D4C-6D79A32BED5D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lIns="76801" tIns="38400" rIns="76801" bIns="3840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858354" y="6540500"/>
            <a:ext cx="184137" cy="181572"/>
          </a:xfrm>
        </p:spPr>
        <p:txBody>
          <a:bodyPr/>
          <a:lstStyle/>
          <a:p>
            <a:fld id="{25B47673-3AAF-425F-A0C0-DCABF7B48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348487" y="476250"/>
            <a:ext cx="3867644" cy="5734050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72808" y="476250"/>
            <a:ext cx="4151271" cy="2774950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2808" y="3263901"/>
            <a:ext cx="415127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65557" indent="-265557">
              <a:defRPr sz="2000"/>
            </a:lvl1pPr>
            <a:lvl2pPr marL="640461" indent="-265557">
              <a:defRPr sz="2000"/>
            </a:lvl2pPr>
            <a:lvl3pPr marL="1015365" indent="-265557">
              <a:defRPr sz="2000"/>
            </a:lvl3pPr>
            <a:lvl4pPr marL="1390269" indent="-265557">
              <a:defRPr sz="2000"/>
            </a:lvl4pPr>
            <a:lvl5pPr marL="1765173" indent="-265557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350078" y="1574800"/>
            <a:ext cx="3867644" cy="4648200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278" y="1574800"/>
            <a:ext cx="4151271" cy="4648200"/>
          </a:xfrm>
          <a:prstGeom prst="rect">
            <a:avLst/>
          </a:prstGeom>
        </p:spPr>
        <p:txBody>
          <a:bodyPr/>
          <a:lstStyle>
            <a:lvl1pPr marL="225731" indent="-225731">
              <a:spcBef>
                <a:spcPts val="1889"/>
              </a:spcBef>
              <a:defRPr sz="1500"/>
            </a:lvl1pPr>
            <a:lvl2pPr marL="555647" indent="-225731">
              <a:spcBef>
                <a:spcPts val="1889"/>
              </a:spcBef>
              <a:defRPr sz="1500"/>
            </a:lvl2pPr>
            <a:lvl3pPr marL="885562" indent="-225731">
              <a:spcBef>
                <a:spcPts val="1889"/>
              </a:spcBef>
              <a:defRPr sz="1500"/>
            </a:lvl3pPr>
            <a:lvl4pPr marL="1215478" indent="-225731">
              <a:spcBef>
                <a:spcPts val="1889"/>
              </a:spcBef>
              <a:defRPr sz="1500"/>
            </a:lvl4pPr>
            <a:lvl5pPr marL="1545393" indent="-225731">
              <a:spcBef>
                <a:spcPts val="1889"/>
              </a:spcBef>
              <a:defRPr sz="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88279" y="889000"/>
            <a:ext cx="8529443" cy="5080001"/>
          </a:xfrm>
          <a:prstGeom prst="rect">
            <a:avLst/>
          </a:prstGeom>
        </p:spPr>
        <p:txBody>
          <a:bodyPr/>
          <a:lstStyle>
            <a:lvl1pPr marL="265557" indent="-265557">
              <a:defRPr sz="2000"/>
            </a:lvl1pPr>
            <a:lvl2pPr marL="640461" indent="-265557">
              <a:defRPr sz="2000"/>
            </a:lvl2pPr>
            <a:lvl3pPr marL="1015365" indent="-265557">
              <a:defRPr sz="2000"/>
            </a:lvl3pPr>
            <a:lvl4pPr marL="1390269" indent="-265557">
              <a:defRPr sz="2000"/>
            </a:lvl4pPr>
            <a:lvl5pPr marL="1765173" indent="-265557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02078" y="3524250"/>
            <a:ext cx="3006448" cy="2774951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402078" y="565150"/>
            <a:ext cx="3006448" cy="2774951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92319" y="565151"/>
            <a:ext cx="5755053" cy="5734051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971906" y="4476751"/>
            <a:ext cx="7967346" cy="24312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971906" y="3069427"/>
            <a:ext cx="7967346" cy="3508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2417" y="-1"/>
            <a:ext cx="9901166" cy="6858001"/>
          </a:xfrm>
          <a:prstGeom prst="rect">
            <a:avLst/>
          </a:prstGeom>
        </p:spPr>
        <p:txBody>
          <a:bodyPr lIns="53986" tIns="26992" rIns="53986" bIns="26992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88279" y="177800"/>
            <a:ext cx="8529443" cy="1143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8279" y="1574800"/>
            <a:ext cx="8529443" cy="4648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58354" y="6540500"/>
            <a:ext cx="184137" cy="181572"/>
          </a:xfrm>
          <a:prstGeom prst="rect">
            <a:avLst/>
          </a:prstGeom>
          <a:ln w="3175">
            <a:miter lim="400000"/>
          </a:ln>
        </p:spPr>
        <p:txBody>
          <a:bodyPr wrap="none" lIns="21328" tIns="21328" rIns="21328" bIns="21328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</p:sldLayoutIdLst>
  <p:transition spd="med"/>
  <p:txStyles>
    <p:titleStyle>
      <a:lvl1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465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59549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4453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009357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384261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759165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134069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508973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883877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258781" marR="0" indent="-259549" algn="l" defTabSz="346578" latinLnBrk="0">
        <a:lnSpc>
          <a:spcPct val="100000"/>
        </a:lnSpc>
        <a:spcBef>
          <a:spcPts val="2421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34965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69931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04896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39862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674827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809793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944758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079724" algn="ctr" defTabSz="34657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Yelena.Kozlova\Desktop\&#1041;&#1080;&#1096;&#1082;&#1077;&#1082;\VirtSklad_2018_v3-4_RUS_FIN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hyperlink" Target="https://www.billentis.com/Trends_in_e-invoicing_and_p2p_automation.pdf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slide_2.jpg" descr="slide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937829" y="116114"/>
            <a:ext cx="2968171" cy="798286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1275" y="363317"/>
            <a:ext cx="822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Комитет государственных доходов МФ РК </a:t>
            </a:r>
            <a:endParaRPr lang="ru-RU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B20E19C-16FE-43BB-9385-7A8E12D84502}"/>
              </a:ext>
            </a:extLst>
          </p:cNvPr>
          <p:cNvSpPr/>
          <p:nvPr/>
        </p:nvSpPr>
        <p:spPr>
          <a:xfrm>
            <a:off x="3615690" y="6205954"/>
            <a:ext cx="3053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</a:t>
            </a:r>
            <a:r>
              <a:rPr 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Нур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-Султан,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г.</a:t>
            </a: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38" name="a2_5 fix color.jpg" descr="a2_5 fix col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5680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42" name="a2_6.jpg" descr="a2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55186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98149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hlinkClick r:id="rId3" action="ppaction://program"/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"/>
            <a:ext cx="9901165" cy="6854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33" y="962728"/>
            <a:ext cx="6331796" cy="54218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3084" y="241779"/>
            <a:ext cx="6147661" cy="546956"/>
          </a:xfrm>
          <a:prstGeom prst="rect">
            <a:avLst/>
          </a:prstGeom>
          <a:noFill/>
        </p:spPr>
        <p:txBody>
          <a:bodyPr wrap="square" lIns="53986" tIns="26993" rIns="53986" bIns="26993" rtlCol="0">
            <a:spAutoFit/>
          </a:bodyPr>
          <a:lstStyle/>
          <a:p>
            <a:r>
              <a:rPr lang="ru-RU" altLang="ru-RU" sz="3200" dirty="0">
                <a:solidFill>
                  <a:srgbClr val="0059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взаимодействия</a:t>
            </a:r>
            <a:endParaRPr lang="ru-RU" sz="3200" dirty="0">
              <a:solidFill>
                <a:srgbClr val="0059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8740" y="3610965"/>
            <a:ext cx="1833876" cy="254568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>
            <a:defPPr>
              <a:defRPr lang="en-US"/>
            </a:defPPr>
            <a:lvl1pPr lvl="0"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ru-RU" sz="1300" dirty="0">
                <a:solidFill>
                  <a:srgbClr val="0070C0"/>
                </a:solidFill>
              </a:rPr>
              <a:t>Контроль сроков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0999" y="5317954"/>
            <a:ext cx="1527877" cy="454623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>
            <a:defPPr>
              <a:defRPr lang="en-US"/>
            </a:defPPr>
            <a:lvl1pPr lvl="0"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z="1300" dirty="0">
                <a:solidFill>
                  <a:srgbClr val="0070C0"/>
                </a:solidFill>
              </a:rPr>
              <a:t>Камеральный </a:t>
            </a:r>
          </a:p>
          <a:p>
            <a:pPr lvl="0"/>
            <a:r>
              <a:rPr lang="ru-RU" sz="1300" dirty="0">
                <a:solidFill>
                  <a:srgbClr val="0070C0"/>
                </a:solidFill>
              </a:rPr>
              <a:t>контроль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23554" y="1657756"/>
            <a:ext cx="1570374" cy="454623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/>
          <a:p>
            <a:pPr lvl="0"/>
            <a:r>
              <a:rPr lang="ru-RU" sz="1300" dirty="0">
                <a:solidFill>
                  <a:srgbClr val="0070C0"/>
                </a:solidFill>
              </a:rPr>
              <a:t>Статистика </a:t>
            </a:r>
          </a:p>
          <a:p>
            <a:pPr lvl="0"/>
            <a:r>
              <a:rPr lang="ru-RU" sz="1300" dirty="0">
                <a:solidFill>
                  <a:srgbClr val="0070C0"/>
                </a:solidFill>
              </a:rPr>
              <a:t>и аналитика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5122" y="3984257"/>
            <a:ext cx="1268547" cy="254568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/>
          <a:p>
            <a:pPr algn="r"/>
            <a:r>
              <a:rPr lang="ru-RU" sz="1300" dirty="0">
                <a:solidFill>
                  <a:srgbClr val="0070C0"/>
                </a:solidFill>
              </a:rPr>
              <a:t>АИИС ЭГЗ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7745" y="6092221"/>
            <a:ext cx="1849888" cy="454623"/>
          </a:xfrm>
          <a:prstGeom prst="rect">
            <a:avLst/>
          </a:prstGeom>
        </p:spPr>
        <p:txBody>
          <a:bodyPr wrap="none" lIns="53986" tIns="26993" rIns="53986" bIns="26993">
            <a:spAutoFit/>
          </a:bodyPr>
          <a:lstStyle/>
          <a:p>
            <a:pPr algn="ctr"/>
            <a:r>
              <a:rPr lang="ru-RU" sz="1300" dirty="0">
                <a:solidFill>
                  <a:srgbClr val="0070C0"/>
                </a:solidFill>
              </a:rPr>
              <a:t>Министерство </a:t>
            </a:r>
          </a:p>
          <a:p>
            <a:r>
              <a:rPr lang="ru-RU" sz="1300" dirty="0">
                <a:solidFill>
                  <a:srgbClr val="0070C0"/>
                </a:solidFill>
              </a:rPr>
              <a:t>сельского хозяйства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3928" y="5742469"/>
            <a:ext cx="2001609" cy="454623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/>
          <a:p>
            <a:pPr algn="ctr"/>
            <a:r>
              <a:rPr lang="ru-RU" sz="1300" dirty="0">
                <a:solidFill>
                  <a:srgbClr val="0070C0"/>
                </a:solidFill>
              </a:rPr>
              <a:t>Комитет </a:t>
            </a:r>
          </a:p>
          <a:p>
            <a:pPr algn="ctr"/>
            <a:r>
              <a:rPr lang="ru-RU" sz="1300" dirty="0">
                <a:solidFill>
                  <a:srgbClr val="0070C0"/>
                </a:solidFill>
              </a:rPr>
              <a:t>Казначейства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66874" y="5917156"/>
            <a:ext cx="713359" cy="254568"/>
          </a:xfrm>
          <a:prstGeom prst="rect">
            <a:avLst/>
          </a:prstGeom>
        </p:spPr>
        <p:txBody>
          <a:bodyPr wrap="none" lIns="53986" tIns="26993" rIns="53986" bIns="26993">
            <a:spAutoFit/>
          </a:bodyPr>
          <a:lstStyle/>
          <a:p>
            <a:pPr algn="ctr"/>
            <a:r>
              <a:rPr lang="ru-RU" sz="1300" dirty="0">
                <a:solidFill>
                  <a:srgbClr val="0070C0"/>
                </a:solidFill>
              </a:rPr>
              <a:t>НУЦ РК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23733" y="3021531"/>
            <a:ext cx="1789792" cy="254568"/>
          </a:xfrm>
          <a:prstGeom prst="rect">
            <a:avLst/>
          </a:prstGeom>
        </p:spPr>
        <p:txBody>
          <a:bodyPr wrap="square" lIns="53986" tIns="26993" rIns="53986" bIns="26993">
            <a:spAutoFit/>
          </a:bodyPr>
          <a:lstStyle/>
          <a:p>
            <a:pPr algn="ctr"/>
            <a:r>
              <a:rPr lang="ru-RU" sz="1300" dirty="0">
                <a:solidFill>
                  <a:srgbClr val="0070C0"/>
                </a:solidFill>
              </a:rPr>
              <a:t>Национальный банк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5886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412619"/>
              </p:ext>
            </p:extLst>
          </p:nvPr>
        </p:nvGraphicFramePr>
        <p:xfrm>
          <a:off x="-42124" y="0"/>
          <a:ext cx="4995124" cy="685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26462"/>
              </p:ext>
            </p:extLst>
          </p:nvPr>
        </p:nvGraphicFramePr>
        <p:xfrm>
          <a:off x="5140298" y="1674"/>
          <a:ext cx="4699187" cy="685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02189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a2_9 fix.jpg" descr="a2_9 fi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62" name="a2_11 fix text.jpg" descr="a2_11 fix tex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16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4287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06001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1A8CBF-3995-4927-9EC8-658698549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06001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4426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308" y="2535238"/>
            <a:ext cx="8529443" cy="1143001"/>
          </a:xfrm>
        </p:spPr>
        <p:txBody>
          <a:bodyPr/>
          <a:lstStyle/>
          <a:p>
            <a:r>
              <a:rPr lang="kk-KZ" dirty="0"/>
              <a:t>Акты выполненных работ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0871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19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4580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8279" y="166715"/>
            <a:ext cx="8529443" cy="1143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b">
            <a:no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>
              <a:defRPr/>
            </a:pPr>
            <a:r>
              <a:rPr lang="ru-RU" sz="3200" dirty="0"/>
              <a:t>Преимущества при выписке ЭСФ </a:t>
            </a:r>
            <a:br>
              <a:rPr lang="ru-RU" sz="3200" dirty="0"/>
            </a:br>
            <a:r>
              <a:rPr lang="ru-RU" sz="1600" i="1" dirty="0"/>
              <a:t>(продолжение)</a:t>
            </a: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886407" y="6540501"/>
            <a:ext cx="128031" cy="22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5C040"/>
              </a:buClr>
              <a:buFont typeface="Arial" charset="0"/>
              <a:defRPr sz="1400"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5C040"/>
              </a:buClr>
              <a:buFont typeface="Arial" charset="0"/>
              <a:defRPr sz="1400"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5C040"/>
              </a:buClr>
              <a:buFont typeface="Arial" charset="0"/>
              <a:defRPr sz="1400"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5C040"/>
              </a:buClr>
              <a:buFont typeface="Arial" charset="0"/>
              <a:defRPr sz="1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fld id="{4D3FD43D-CFDB-444B-932F-34BAC8495404}" type="slidenum">
              <a:rPr lang="en-US" altLang="ru-RU" sz="1200">
                <a:latin typeface="Arial" charset="0"/>
              </a:rPr>
              <a:pPr/>
              <a:t>2</a:t>
            </a:fld>
            <a:endParaRPr lang="en-US" altLang="ru-RU" sz="1200"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339" y="1844675"/>
            <a:ext cx="8970433" cy="3554809"/>
          </a:xfrm>
          <a:prstGeom prst="rect">
            <a:avLst/>
          </a:prstGeom>
        </p:spPr>
        <p:txBody>
          <a:bodyPr lIns="91431" tIns="45715" rIns="91431" bIns="45715">
            <a:spAutoFit/>
          </a:bodyPr>
          <a:lstStyle/>
          <a:p>
            <a:pPr algn="just" hangingPunct="1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7.   Экономия бумаги и экономия средств на изготовление печати.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1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8.  Оперативная доставка ЭСФ получателю вне зависимости от его местонахождения, а также возможность быстрого обмена сообщениями в ИС ЭСФ между покупателем и поставщиком.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1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9.   Возможность исключения ошибок, поскольку ИС ЭСФ производит проверку форматно-логического контроля.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1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10. Исключение дополнительного оформления отдельных первичных бухгалтерских документов (счета на оплату, а также возможность указания в ЭСФ отдельных реквизитов договора, декларации на товары).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algn="just" hangingPunct="1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11. Автоматическое формирование счета на оплату с ИС ЭСФ в ИС «Казначейство-клиент» в случае, если получателем товаров, работ, услуг является государственное учреждение, что обеспечивает прозрачность движения электронных финансовых документов к оплате.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37829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85164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26" y="2660254"/>
            <a:ext cx="8529443" cy="1143001"/>
          </a:xfrm>
        </p:spPr>
        <p:txBody>
          <a:bodyPr/>
          <a:lstStyle/>
          <a:p>
            <a:r>
              <a:rPr lang="kk-KZ" dirty="0"/>
              <a:t>Электронные договоры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8851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799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6047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3312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35" y="-20890"/>
            <a:ext cx="9901165" cy="935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b">
            <a:no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>
              <a:defRPr/>
            </a:pPr>
            <a:r>
              <a:rPr lang="ru-RU" sz="3500" b="1" dirty="0">
                <a:solidFill>
                  <a:srgbClr val="002060"/>
                </a:solidFill>
              </a:rPr>
              <a:t>Ожидаемые новинки в ИС ЭСФ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9" t="71146" r="19386" b="5256"/>
          <a:stretch/>
        </p:blipFill>
        <p:spPr>
          <a:xfrm>
            <a:off x="209482" y="1163944"/>
            <a:ext cx="9476964" cy="55647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51381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val="4247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2"/>
            <a:ext cx="9712427" cy="858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28" tIns="21328" rIns="21328" bIns="21328" anchor="ctr">
            <a:normAutofit/>
          </a:bodyPr>
          <a:lstStyle/>
          <a:p>
            <a:pPr hangingPunct="1">
              <a:defRPr/>
            </a:pPr>
            <a:r>
              <a:rPr lang="ru-RU" altLang="ru-RU" sz="21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  <a:sym typeface="Helvetica Neue Medium"/>
              </a:rPr>
              <a:t>Обязательная выписка СФ</a:t>
            </a:r>
            <a:br>
              <a:rPr lang="ru-RU" altLang="ru-RU" sz="21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  <a:sym typeface="Helvetica Neue Medium"/>
              </a:rPr>
            </a:br>
            <a:r>
              <a:rPr lang="ru-RU" altLang="ru-RU" sz="21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  <a:sym typeface="Helvetica Neue Medium"/>
              </a:rPr>
              <a:t> в электронном виде</a:t>
            </a:r>
            <a:endParaRPr lang="ru-RU" sz="2100" b="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  <a:sym typeface="Helvetica Neue Medium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90325" y="956122"/>
            <a:ext cx="9334380" cy="5406280"/>
            <a:chOff x="683568" y="1359818"/>
            <a:chExt cx="8147620" cy="4289401"/>
          </a:xfrm>
        </p:grpSpPr>
        <p:sp>
          <p:nvSpPr>
            <p:cNvPr id="10" name="Полилиния 9"/>
            <p:cNvSpPr/>
            <p:nvPr/>
          </p:nvSpPr>
          <p:spPr>
            <a:xfrm>
              <a:off x="1740932" y="3615791"/>
              <a:ext cx="7090256" cy="875046"/>
            </a:xfrm>
            <a:custGeom>
              <a:avLst/>
              <a:gdLst>
                <a:gd name="connsiteX0" fmla="*/ 0 w 4884666"/>
                <a:gd name="connsiteY0" fmla="*/ 0 h 678854"/>
                <a:gd name="connsiteX1" fmla="*/ 4545239 w 4884666"/>
                <a:gd name="connsiteY1" fmla="*/ 0 h 678854"/>
                <a:gd name="connsiteX2" fmla="*/ 4884666 w 4884666"/>
                <a:gd name="connsiteY2" fmla="*/ 339427 h 678854"/>
                <a:gd name="connsiteX3" fmla="*/ 4545239 w 4884666"/>
                <a:gd name="connsiteY3" fmla="*/ 678854 h 678854"/>
                <a:gd name="connsiteX4" fmla="*/ 0 w 4884666"/>
                <a:gd name="connsiteY4" fmla="*/ 678854 h 678854"/>
                <a:gd name="connsiteX5" fmla="*/ 0 w 4884666"/>
                <a:gd name="connsiteY5" fmla="*/ 0 h 678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4666" h="678854">
                  <a:moveTo>
                    <a:pt x="4884666" y="678853"/>
                  </a:moveTo>
                  <a:lnTo>
                    <a:pt x="339427" y="678853"/>
                  </a:lnTo>
                  <a:lnTo>
                    <a:pt x="0" y="339427"/>
                  </a:lnTo>
                  <a:lnTo>
                    <a:pt x="339427" y="1"/>
                  </a:lnTo>
                  <a:lnTo>
                    <a:pt x="4884666" y="1"/>
                  </a:lnTo>
                  <a:lnTo>
                    <a:pt x="4884666" y="6788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9069" tIns="41911" rIns="78232" bIns="41910" numCol="1" spcCol="1270" anchor="ctr" anchorCtr="0">
              <a:noAutofit/>
            </a:bodyPr>
            <a:lstStyle/>
            <a:p>
              <a:pPr marL="103099" algn="l" defTabSz="2886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marL="103099" algn="l" defTabSz="2886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300 крупных плательщиками НДС</a:t>
              </a:r>
            </a:p>
            <a:p>
              <a:pPr marL="103099" algn="l" defTabSz="2886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Плательщики НДС по услугам международной перевозки грузов  </a:t>
              </a:r>
            </a:p>
            <a:p>
              <a:pPr marL="33741" lvl="1" indent="-33741" algn="l" defTabSz="23619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800" kern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683568" y="1359818"/>
              <a:ext cx="8136904" cy="4289401"/>
              <a:chOff x="2032184" y="2291429"/>
              <a:chExt cx="5224093" cy="3331601"/>
            </a:xfrm>
          </p:grpSpPr>
          <p:grpSp>
            <p:nvGrpSpPr>
              <p:cNvPr id="15" name="Группа 3"/>
              <p:cNvGrpSpPr/>
              <p:nvPr/>
            </p:nvGrpSpPr>
            <p:grpSpPr>
              <a:xfrm>
                <a:off x="2032184" y="2291429"/>
                <a:ext cx="5224093" cy="3331601"/>
                <a:chOff x="2032184" y="2291429"/>
                <a:chExt cx="5224093" cy="3331601"/>
              </a:xfrm>
            </p:grpSpPr>
            <p:sp>
              <p:nvSpPr>
                <p:cNvPr id="20" name="Полилиния 19"/>
                <p:cNvSpPr/>
                <p:nvPr/>
              </p:nvSpPr>
              <p:spPr>
                <a:xfrm>
                  <a:off x="2711038" y="2291429"/>
                  <a:ext cx="4545239" cy="657197"/>
                </a:xfrm>
                <a:custGeom>
                  <a:avLst/>
                  <a:gdLst>
                    <a:gd name="connsiteX0" fmla="*/ 0 w 4884666"/>
                    <a:gd name="connsiteY0" fmla="*/ 0 h 678854"/>
                    <a:gd name="connsiteX1" fmla="*/ 4545239 w 4884666"/>
                    <a:gd name="connsiteY1" fmla="*/ 0 h 678854"/>
                    <a:gd name="connsiteX2" fmla="*/ 4884666 w 4884666"/>
                    <a:gd name="connsiteY2" fmla="*/ 339427 h 678854"/>
                    <a:gd name="connsiteX3" fmla="*/ 4545239 w 4884666"/>
                    <a:gd name="connsiteY3" fmla="*/ 678854 h 678854"/>
                    <a:gd name="connsiteX4" fmla="*/ 0 w 4884666"/>
                    <a:gd name="connsiteY4" fmla="*/ 678854 h 678854"/>
                    <a:gd name="connsiteX5" fmla="*/ 0 w 4884666"/>
                    <a:gd name="connsiteY5" fmla="*/ 0 h 678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84666" h="678854">
                      <a:moveTo>
                        <a:pt x="4884666" y="678853"/>
                      </a:moveTo>
                      <a:lnTo>
                        <a:pt x="339427" y="678853"/>
                      </a:lnTo>
                      <a:lnTo>
                        <a:pt x="0" y="339427"/>
                      </a:lnTo>
                      <a:lnTo>
                        <a:pt x="339427" y="1"/>
                      </a:lnTo>
                      <a:lnTo>
                        <a:pt x="4884666" y="1"/>
                      </a:lnTo>
                      <a:lnTo>
                        <a:pt x="4884666" y="678853"/>
                      </a:lnTo>
                      <a:close/>
                    </a:path>
                  </a:pathLst>
                </a:cu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69069" tIns="41911" rIns="78232" bIns="41910" numCol="1" spcCol="1270" anchor="ctr" anchorCtr="0">
                  <a:noAutofit/>
                </a:bodyPr>
                <a:lstStyle/>
                <a:p>
                  <a:pPr marL="103099" algn="just" defTabSz="288676"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800" kern="1200" dirty="0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Налогоплательщики, </a:t>
                  </a:r>
                  <a:r>
                    <a:rPr lang="ru-RU" sz="1800" kern="12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осуществляющие реализацию товаров, включенных в Перечень</a:t>
                  </a:r>
                </a:p>
              </p:txBody>
            </p:sp>
            <p:sp>
              <p:nvSpPr>
                <p:cNvPr id="21" name="Овал 5"/>
                <p:cNvSpPr/>
                <p:nvPr/>
              </p:nvSpPr>
              <p:spPr>
                <a:xfrm>
                  <a:off x="2032184" y="2291430"/>
                  <a:ext cx="678854" cy="678854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2711038" y="3172927"/>
                  <a:ext cx="4545239" cy="658913"/>
                </a:xfrm>
                <a:custGeom>
                  <a:avLst/>
                  <a:gdLst>
                    <a:gd name="connsiteX0" fmla="*/ 0 w 4884666"/>
                    <a:gd name="connsiteY0" fmla="*/ 0 h 678854"/>
                    <a:gd name="connsiteX1" fmla="*/ 4545239 w 4884666"/>
                    <a:gd name="connsiteY1" fmla="*/ 0 h 678854"/>
                    <a:gd name="connsiteX2" fmla="*/ 4884666 w 4884666"/>
                    <a:gd name="connsiteY2" fmla="*/ 339427 h 678854"/>
                    <a:gd name="connsiteX3" fmla="*/ 4545239 w 4884666"/>
                    <a:gd name="connsiteY3" fmla="*/ 678854 h 678854"/>
                    <a:gd name="connsiteX4" fmla="*/ 0 w 4884666"/>
                    <a:gd name="connsiteY4" fmla="*/ 678854 h 678854"/>
                    <a:gd name="connsiteX5" fmla="*/ 0 w 4884666"/>
                    <a:gd name="connsiteY5" fmla="*/ 0 h 678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84666" h="678854">
                      <a:moveTo>
                        <a:pt x="4884666" y="678853"/>
                      </a:moveTo>
                      <a:lnTo>
                        <a:pt x="339427" y="678853"/>
                      </a:lnTo>
                      <a:lnTo>
                        <a:pt x="0" y="339427"/>
                      </a:lnTo>
                      <a:lnTo>
                        <a:pt x="339427" y="1"/>
                      </a:lnTo>
                      <a:lnTo>
                        <a:pt x="4884666" y="1"/>
                      </a:lnTo>
                      <a:lnTo>
                        <a:pt x="4884666" y="678853"/>
                      </a:lnTo>
                      <a:close/>
                    </a:path>
                  </a:pathLst>
                </a:cu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69069" tIns="41911" rIns="78232" bIns="41911" numCol="1" spcCol="1270" anchor="ctr" anchorCtr="0">
                  <a:noAutofit/>
                </a:bodyPr>
                <a:lstStyle/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8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Уполномоченные экономические операторы</a:t>
                  </a:r>
                </a:p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8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Таможенные представители, таможенные перевозчики, владельцы складов временного хранения, владельцы таможенных складов</a:t>
                  </a:r>
                </a:p>
              </p:txBody>
            </p:sp>
            <p:sp>
              <p:nvSpPr>
                <p:cNvPr id="23" name="Овал 22"/>
                <p:cNvSpPr/>
                <p:nvPr/>
              </p:nvSpPr>
              <p:spPr>
                <a:xfrm>
                  <a:off x="2032184" y="3172927"/>
                  <a:ext cx="678854" cy="678854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Овал 23"/>
                <p:cNvSpPr/>
                <p:nvPr/>
              </p:nvSpPr>
              <p:spPr>
                <a:xfrm>
                  <a:off x="2032184" y="4054425"/>
                  <a:ext cx="678854" cy="678854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2711038" y="4935921"/>
                  <a:ext cx="4545239" cy="687109"/>
                </a:xfrm>
                <a:custGeom>
                  <a:avLst/>
                  <a:gdLst>
                    <a:gd name="connsiteX0" fmla="*/ 0 w 4884666"/>
                    <a:gd name="connsiteY0" fmla="*/ 0 h 678854"/>
                    <a:gd name="connsiteX1" fmla="*/ 4545239 w 4884666"/>
                    <a:gd name="connsiteY1" fmla="*/ 0 h 678854"/>
                    <a:gd name="connsiteX2" fmla="*/ 4884666 w 4884666"/>
                    <a:gd name="connsiteY2" fmla="*/ 339427 h 678854"/>
                    <a:gd name="connsiteX3" fmla="*/ 4545239 w 4884666"/>
                    <a:gd name="connsiteY3" fmla="*/ 678854 h 678854"/>
                    <a:gd name="connsiteX4" fmla="*/ 0 w 4884666"/>
                    <a:gd name="connsiteY4" fmla="*/ 678854 h 678854"/>
                    <a:gd name="connsiteX5" fmla="*/ 0 w 4884666"/>
                    <a:gd name="connsiteY5" fmla="*/ 0 h 678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84666" h="678854">
                      <a:moveTo>
                        <a:pt x="4884666" y="678853"/>
                      </a:moveTo>
                      <a:lnTo>
                        <a:pt x="339427" y="678853"/>
                      </a:lnTo>
                      <a:lnTo>
                        <a:pt x="0" y="339427"/>
                      </a:lnTo>
                      <a:lnTo>
                        <a:pt x="339427" y="1"/>
                      </a:lnTo>
                      <a:lnTo>
                        <a:pt x="4884666" y="1"/>
                      </a:lnTo>
                      <a:lnTo>
                        <a:pt x="4884666" y="678853"/>
                      </a:lnTo>
                      <a:close/>
                    </a:path>
                  </a:pathLst>
                </a:cu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69069" tIns="41911" rIns="78232" bIns="41910" numCol="1" spcCol="1270" anchor="ctr" anchorCtr="0">
                  <a:noAutofit/>
                </a:bodyPr>
                <a:lstStyle/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800" dirty="0">
                    <a:solidFill>
                      <a:schemeClr val="tx1"/>
                    </a:solidFill>
                  </a:endParaRPr>
                </a:p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800" dirty="0">
                    <a:solidFill>
                      <a:schemeClr val="tx1"/>
                    </a:solidFill>
                  </a:endParaRPr>
                </a:p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8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Все плательщиками НДС; комиссионер и экспедитор, не являющиеся плательщиками НДС; налогоплательщики в случае реализации импортированных товаров</a:t>
                  </a:r>
                </a:p>
                <a:p>
                  <a:pPr marL="103099" algn="l" defTabSz="288676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800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 marL="33741" lvl="1" indent="-33741" algn="l" defTabSz="23619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ru-RU" sz="1800" kern="1200" dirty="0"/>
                </a:p>
              </p:txBody>
            </p:sp>
            <p:sp>
              <p:nvSpPr>
                <p:cNvPr id="26" name="Овал 25"/>
                <p:cNvSpPr/>
                <p:nvPr/>
              </p:nvSpPr>
              <p:spPr>
                <a:xfrm>
                  <a:off x="2032184" y="4935922"/>
                  <a:ext cx="678854" cy="678854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pic>
            <p:nvPicPr>
              <p:cNvPr id="16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161" y="5069767"/>
                <a:ext cx="342900" cy="41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Рисунок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161" y="4187477"/>
                <a:ext cx="342900" cy="41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161" y="3306772"/>
                <a:ext cx="342900" cy="41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Рисунок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161" y="2425275"/>
                <a:ext cx="342900" cy="41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" name="Прямоугольник 26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217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19" y="0"/>
            <a:ext cx="9901165" cy="833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b">
            <a:no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</a:rPr>
              <a:t>Преимущества при выписке ЭСФ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6640" y="1236068"/>
            <a:ext cx="9557758" cy="480130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срока выписки ЭСФ на 8 дней, по сравнению с ранее установленным сроком выписки  для бумажных счетов-фактур, который составлял 7 дней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выписывать ЭСФ в иностранной валюте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делегирования прав по выписке счетов-фактур своим работникам и подписание только ЭЦП работника 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управления ЭСФ, выписанными структурными подразделениями юридического лица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предоставление реестра по реализованным товарам, работам, услугам (300.07)</a:t>
            </a:r>
          </a:p>
          <a:p>
            <a:pPr indent="442869" algn="just" hangingPunct="1"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предоставление реестра по приобретенным товарам, работам, услугам (300.08)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1221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4"/>
            <a:ext cx="9901165" cy="685465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" y="1675"/>
            <a:ext cx="9901165" cy="825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b">
            <a:no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</a:rPr>
              <a:t>Преимущества при выписке ЭСФ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4807" y="1311360"/>
            <a:ext cx="9357151" cy="5139858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69931" indent="-269931" algn="just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Экономия бумаги и экономия средств на изготовление печати</a:t>
            </a:r>
          </a:p>
          <a:p>
            <a:pPr indent="261496" algn="just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Оперативная доставка ЭСФ получателю вне зависимости от его местонахождения, а также возможность быстрого обмена сообщениями в ИС ЭСФ между покупателем и поставщиком</a:t>
            </a:r>
          </a:p>
          <a:p>
            <a:pPr indent="261496" algn="just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исключения ошибок, поскольку ИС ЭСФ производит максимальную проверку форматно-логического контроля</a:t>
            </a:r>
          </a:p>
          <a:p>
            <a:pPr indent="261496" algn="just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указания в ЭСФ отдельных реквизитов договора, декларации на товары)</a:t>
            </a:r>
          </a:p>
          <a:p>
            <a:pPr indent="261496" algn="just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31" indent="-269931" algn="just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формирование счета на оплату с ИС ЭСФ в ИС «Казначейство-клиент» в случае, если получателем товаров, работ, услуг является государственное учреждение, что обеспечивает прозрачность движения электронных финансовых документов к оплате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7303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412210" y="1291621"/>
            <a:ext cx="8958682" cy="531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3986" tIns="26993" rIns="53986" bIns="26993">
            <a:spAutoFit/>
          </a:bodyPr>
          <a:lstStyle/>
          <a:p>
            <a:pPr algn="just" defTabSz="539862">
              <a:tabLst>
                <a:tab pos="104036" algn="l"/>
              </a:tabLst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Евросоюзе принята Директива 2010/45/EU от 13 июля 2010 года, в соответствии с ее требованиями все страны – члены Евросоюза приняли соответствующее национальное законодательство, допускающее использование электронных инвойсов.</a:t>
            </a:r>
          </a:p>
          <a:p>
            <a:pPr indent="209009" algn="just" defTabSz="539862">
              <a:tabLst>
                <a:tab pos="104036" algn="l"/>
              </a:tabLst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39862">
              <a:tabLst>
                <a:tab pos="104036" algn="l"/>
              </a:tabLst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инвойсы применяются в сделках как внутри одного государства, так и между государствами – членами Евросоюза.  </a:t>
            </a:r>
          </a:p>
          <a:p>
            <a:pPr indent="209009" algn="just" defTabSz="539862">
              <a:tabLst>
                <a:tab pos="104036" algn="l"/>
              </a:tabLst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87313" algn="just" defTabSz="539862"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странах Евросоюза используется принцип добровольности применения электронных инвойсов, но более чем в 15 странах при взаимодействии с государственным сектором использование электронных инвойсов обязательно.</a:t>
            </a:r>
          </a:p>
          <a:p>
            <a:pPr indent="209009" algn="just" defTabSz="539862"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87313" algn="just" defTabSz="539862">
              <a:defRPr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Электронные инвойсы широко используются в Финляндии, Испании, Польше, Канаде, Сингапуре, США, Австралии, Германии, Швейцарии и т.д.</a:t>
            </a:r>
          </a:p>
          <a:p>
            <a:pPr indent="209009" algn="just" defTabSz="539862">
              <a:lnSpc>
                <a:spcPct val="80000"/>
              </a:lnSpc>
              <a:defRPr/>
            </a:pP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39862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была впервые упомянута в 2017 году в опубликованном отчете швейцарской компании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BILLENTIS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является авторитетной организацией, специализирующейся на анализе отрасли документооборота.   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903584" cy="868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ctr">
            <a:norm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опыт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3889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656BC-7C7D-43D7-90D0-9387D11DD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2815C1-0DCE-4465-B145-6EB300491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92588D-E6D9-4515-A382-D1E21989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" y="1674"/>
            <a:ext cx="9901165" cy="6854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8" y="1030917"/>
            <a:ext cx="9227330" cy="544279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420" y="1674"/>
            <a:ext cx="9901164" cy="858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28" tIns="21328" rIns="21328" bIns="21328" anchor="ctr">
            <a:norm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Рейтинг зрелости развития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E-Invoice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3889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3" name="Rectangle">
            <a:hlinkClick r:id="rId2"/>
          </p:cNvPr>
          <p:cNvSpPr/>
          <p:nvPr/>
        </p:nvSpPr>
        <p:spPr>
          <a:xfrm>
            <a:off x="6003886" y="2305899"/>
            <a:ext cx="2035509" cy="272056"/>
          </a:xfrm>
          <a:prstGeom prst="rect">
            <a:avLst/>
          </a:prstGeom>
          <a:ln w="3175">
            <a:miter lim="400000"/>
          </a:ln>
        </p:spPr>
        <p:txBody>
          <a:bodyPr lIns="0" tIns="0" rIns="0" bIns="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8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3393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29" name="a2_3 fix title.jpg" descr="a2_3 fix tit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Прямоугольник 5"/>
          <p:cNvSpPr/>
          <p:nvPr/>
        </p:nvSpPr>
        <p:spPr>
          <a:xfrm>
            <a:off x="9439811" y="6421197"/>
            <a:ext cx="306651" cy="200055"/>
          </a:xfrm>
          <a:prstGeom prst="rect">
            <a:avLst/>
          </a:prstGeom>
          <a:solidFill>
            <a:schemeClr val="bg1"/>
          </a:solidFill>
          <a:ln w="3175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22494" rtlCol="0" anchor="ctr">
            <a:spAutoFit/>
          </a:bodyPr>
          <a:lstStyle/>
          <a:p>
            <a:r>
              <a:rPr lang="ru-RU" sz="13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0745" y="116114"/>
            <a:ext cx="2968171" cy="798286"/>
          </a:xfrm>
          <a:prstGeom prst="rect">
            <a:avLst/>
          </a:prstGeom>
          <a:solidFill>
            <a:schemeClr val="bg1"/>
          </a:solidFill>
          <a:ln w="0" cap="flat">
            <a:solidFill>
              <a:schemeClr val="bg1">
                <a:alpha val="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05664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569</Words>
  <Application>Microsoft Office PowerPoint</Application>
  <PresentationFormat>Лист A4 (210x297 мм)</PresentationFormat>
  <Paragraphs>98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Акты выполненных работ</vt:lpstr>
      <vt:lpstr>Презентация PowerPoint</vt:lpstr>
      <vt:lpstr>Электронные договоры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</dc:creator>
  <cp:lastModifiedBy>Данияр Оспанов</cp:lastModifiedBy>
  <cp:revision>74</cp:revision>
  <cp:lastPrinted>2019-08-05T03:29:18Z</cp:lastPrinted>
  <dcterms:modified xsi:type="dcterms:W3CDTF">2019-08-13T03:54:13Z</dcterms:modified>
</cp:coreProperties>
</file>